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78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9" r:id="rId16"/>
    <p:sldId id="270" r:id="rId17"/>
    <p:sldId id="276" r:id="rId18"/>
    <p:sldId id="274" r:id="rId19"/>
    <p:sldId id="272" r:id="rId20"/>
    <p:sldId id="275" r:id="rId21"/>
    <p:sldId id="277" r:id="rId22"/>
    <p:sldId id="266" r:id="rId23"/>
    <p:sldId id="267" r:id="rId24"/>
    <p:sldId id="268" r:id="rId25"/>
  </p:sldIdLst>
  <p:sldSz cx="18288000" cy="10287000"/>
  <p:notesSz cx="6858000" cy="9144000"/>
  <p:embeddedFontLst>
    <p:embeddedFont>
      <p:font typeface="Aileron Bold" panose="020B0604020202020204" charset="0"/>
      <p:regular r:id="rId27"/>
    </p:embeddedFont>
    <p:embeddedFont>
      <p:font typeface="Hind Guntur Bold" panose="020B0604020202020204" charset="0"/>
      <p:regular r:id="rId28"/>
      <p:bold r:id="rId29"/>
    </p:embeddedFont>
    <p:embeddedFont>
      <p:font typeface="Manrope" panose="020B0604020202020204" charset="0"/>
      <p:regular r:id="rId30"/>
      <p:bold r:id="rId31"/>
    </p:embeddedFont>
    <p:embeddedFont>
      <p:font typeface="Maven Pro" panose="020B0604020202020204" charset="0"/>
      <p:regular r:id="rId32"/>
    </p:embeddedFont>
    <p:embeddedFont>
      <p:font typeface="Maven Pro Bold" panose="020B0604020202020204" charset="0"/>
      <p:regular r:id="rId33"/>
    </p:embeddedFont>
    <p:embeddedFont>
      <p:font typeface="Maven Pro Medium" panose="020B0604020202020204" charset="0"/>
      <p:regular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Bold" panose="00000800000000000000" charset="0"/>
      <p:regular r:id="rId39"/>
      <p:bold r:id="rId40"/>
    </p:embeddedFont>
    <p:embeddedFont>
      <p:font typeface="Poppins Medium" panose="00000600000000000000" pitchFamily="2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DC88"/>
    <a:srgbClr val="6FED6F"/>
    <a:srgbClr val="233011"/>
    <a:srgbClr val="79CD53"/>
    <a:srgbClr val="005426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AE2D7-B5C6-4739-D6C3-16A19645D49D}" v="2" dt="2024-05-02T01:25:48.265"/>
    <p1510:client id="{574CF51D-32D8-7D9A-D9F0-9EFC93D8B66A}" v="967" dt="2024-05-01T20:58:41.456"/>
    <p1510:client id="{67E31009-F802-4A65-834E-59E895CA8A07}" v="245" dt="2024-05-02T04:29:45.548"/>
    <p1510:client id="{88315C31-9649-9666-B751-AC1B39F730A4}" v="1271" dt="2024-05-02T01:13:24.808"/>
    <p1510:client id="{8EC0E567-C439-C48E-8474-12EB9CC4A013}" v="2" dt="2024-05-02T12:45:57.925"/>
    <p1510:client id="{A6DB646C-A3B8-4AD8-A479-94D89DB011E9}" v="55" dt="2024-05-02T12:49:44.446"/>
    <p1510:client id="{FCB6E7B8-8E6A-8692-C1F5-321EB813140B}" v="11" dt="2024-05-01T23:54:38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7AEFB-62EC-43C1-9080-173DB5D71483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31C27-E0BD-4286-9DDA-8297CBE1B9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0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31C27-E0BD-4286-9DDA-8297CBE1B9D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96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42.svg"/><Relationship Id="rId7" Type="http://schemas.openxmlformats.org/officeDocument/2006/relationships/image" Target="../media/image54.png"/><Relationship Id="rId12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65.png"/><Relationship Id="rId5" Type="http://schemas.openxmlformats.org/officeDocument/2006/relationships/image" Target="../media/image43.png"/><Relationship Id="rId10" Type="http://schemas.openxmlformats.org/officeDocument/2006/relationships/image" Target="../media/image64.png"/><Relationship Id="rId4" Type="http://schemas.openxmlformats.org/officeDocument/2006/relationships/image" Target="../media/image7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6.svg"/><Relationship Id="rId21" Type="http://schemas.openxmlformats.org/officeDocument/2006/relationships/image" Target="../media/image81.png"/><Relationship Id="rId7" Type="http://schemas.openxmlformats.org/officeDocument/2006/relationships/image" Target="../media/image61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image" Target="../media/image60.png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43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image" Target="../media/image7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5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4.svg"/><Relationship Id="rId7" Type="http://schemas.openxmlformats.org/officeDocument/2006/relationships/image" Target="../media/image61.png"/><Relationship Id="rId12" Type="http://schemas.openxmlformats.org/officeDocument/2006/relationships/image" Target="../media/image9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92.png"/><Relationship Id="rId5" Type="http://schemas.openxmlformats.org/officeDocument/2006/relationships/image" Target="../media/image43.png"/><Relationship Id="rId10" Type="http://schemas.openxmlformats.org/officeDocument/2006/relationships/image" Target="../media/image91.pn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5.sv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33.png"/><Relationship Id="rId3" Type="http://schemas.openxmlformats.org/officeDocument/2006/relationships/image" Target="../media/image43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svg"/><Relationship Id="rId4" Type="http://schemas.openxmlformats.org/officeDocument/2006/relationships/image" Target="../media/image44.svg"/><Relationship Id="rId9" Type="http://schemas.openxmlformats.org/officeDocument/2006/relationships/image" Target="../media/image98.png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sv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jpeg"/><Relationship Id="rId5" Type="http://schemas.openxmlformats.org/officeDocument/2006/relationships/image" Target="../media/image11.svg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1.sv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4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48.sv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8.sv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5" r="-494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551795" y="314188"/>
            <a:ext cx="7194152" cy="9638488"/>
            <a:chOff x="0" y="0"/>
            <a:chExt cx="3816350" cy="5113020"/>
          </a:xfrm>
        </p:grpSpPr>
        <p:sp>
          <p:nvSpPr>
            <p:cNvPr id="4" name="Freeform 4"/>
            <p:cNvSpPr/>
            <p:nvPr/>
          </p:nvSpPr>
          <p:spPr>
            <a:xfrm>
              <a:off x="-22860" y="-5080"/>
              <a:ext cx="3850640" cy="5156200"/>
            </a:xfrm>
            <a:custGeom>
              <a:avLst/>
              <a:gdLst/>
              <a:ahLst/>
              <a:cxnLst/>
              <a:rect l="l" t="t" r="r" b="b"/>
              <a:pathLst>
                <a:path w="3850640" h="5156200">
                  <a:moveTo>
                    <a:pt x="1311910" y="2552700"/>
                  </a:moveTo>
                  <a:cubicBezTo>
                    <a:pt x="1311910" y="2346960"/>
                    <a:pt x="1313180" y="2141220"/>
                    <a:pt x="1311910" y="1935480"/>
                  </a:cubicBezTo>
                  <a:cubicBezTo>
                    <a:pt x="1310640" y="1535430"/>
                    <a:pt x="1031240" y="1253490"/>
                    <a:pt x="631190" y="1243330"/>
                  </a:cubicBezTo>
                  <a:cubicBezTo>
                    <a:pt x="289560" y="1225550"/>
                    <a:pt x="26670" y="934720"/>
                    <a:pt x="44450" y="591820"/>
                  </a:cubicBezTo>
                  <a:cubicBezTo>
                    <a:pt x="60960" y="271780"/>
                    <a:pt x="320040" y="16510"/>
                    <a:pt x="640080" y="5080"/>
                  </a:cubicBezTo>
                  <a:cubicBezTo>
                    <a:pt x="976630" y="2540"/>
                    <a:pt x="1250950" y="273050"/>
                    <a:pt x="1259840" y="613410"/>
                  </a:cubicBezTo>
                  <a:cubicBezTo>
                    <a:pt x="1268730" y="1009650"/>
                    <a:pt x="1541780" y="1283970"/>
                    <a:pt x="1938020" y="1296670"/>
                  </a:cubicBezTo>
                  <a:cubicBezTo>
                    <a:pt x="2288540" y="1308100"/>
                    <a:pt x="2547620" y="1573530"/>
                    <a:pt x="2548890" y="1925320"/>
                  </a:cubicBezTo>
                  <a:cubicBezTo>
                    <a:pt x="2550160" y="2340610"/>
                    <a:pt x="2548890" y="2757170"/>
                    <a:pt x="2548890" y="3172460"/>
                  </a:cubicBezTo>
                  <a:cubicBezTo>
                    <a:pt x="2548890" y="3587750"/>
                    <a:pt x="2824480" y="3867150"/>
                    <a:pt x="3235960" y="3881120"/>
                  </a:cubicBezTo>
                  <a:cubicBezTo>
                    <a:pt x="3577590" y="3884930"/>
                    <a:pt x="3850640" y="4165600"/>
                    <a:pt x="3846830" y="4507230"/>
                  </a:cubicBezTo>
                  <a:cubicBezTo>
                    <a:pt x="3843020" y="4848860"/>
                    <a:pt x="3562350" y="5121910"/>
                    <a:pt x="3220720" y="5118100"/>
                  </a:cubicBezTo>
                  <a:cubicBezTo>
                    <a:pt x="2884170" y="5118100"/>
                    <a:pt x="2612390" y="4847590"/>
                    <a:pt x="2603500" y="4505960"/>
                  </a:cubicBezTo>
                  <a:cubicBezTo>
                    <a:pt x="2594610" y="4116070"/>
                    <a:pt x="2315210" y="3835400"/>
                    <a:pt x="1927860" y="3825240"/>
                  </a:cubicBezTo>
                  <a:cubicBezTo>
                    <a:pt x="1577340" y="3817620"/>
                    <a:pt x="1315720" y="3552190"/>
                    <a:pt x="1313180" y="3200400"/>
                  </a:cubicBezTo>
                  <a:cubicBezTo>
                    <a:pt x="1310640" y="2984500"/>
                    <a:pt x="1313180" y="2768600"/>
                    <a:pt x="1311910" y="2552700"/>
                  </a:cubicBezTo>
                  <a:close/>
                  <a:moveTo>
                    <a:pt x="3840480" y="1916430"/>
                  </a:moveTo>
                  <a:lnTo>
                    <a:pt x="3840480" y="3187700"/>
                  </a:lnTo>
                  <a:cubicBezTo>
                    <a:pt x="3839210" y="3549650"/>
                    <a:pt x="3571240" y="3826510"/>
                    <a:pt x="3220720" y="3825240"/>
                  </a:cubicBezTo>
                  <a:cubicBezTo>
                    <a:pt x="2870200" y="3823970"/>
                    <a:pt x="2604770" y="3549650"/>
                    <a:pt x="2603500" y="3191510"/>
                  </a:cubicBezTo>
                  <a:cubicBezTo>
                    <a:pt x="2603500" y="2335530"/>
                    <a:pt x="2603500" y="1479550"/>
                    <a:pt x="2604770" y="624840"/>
                  </a:cubicBezTo>
                  <a:cubicBezTo>
                    <a:pt x="2602230" y="284480"/>
                    <a:pt x="2876550" y="5080"/>
                    <a:pt x="3216910" y="2540"/>
                  </a:cubicBezTo>
                  <a:cubicBezTo>
                    <a:pt x="3522980" y="0"/>
                    <a:pt x="3783330" y="220980"/>
                    <a:pt x="3831590" y="523240"/>
                  </a:cubicBezTo>
                  <a:cubicBezTo>
                    <a:pt x="3837940" y="563880"/>
                    <a:pt x="3840480" y="605790"/>
                    <a:pt x="3839210" y="646430"/>
                  </a:cubicBezTo>
                  <a:cubicBezTo>
                    <a:pt x="3840480" y="1070610"/>
                    <a:pt x="3841750" y="1493520"/>
                    <a:pt x="3840480" y="1916430"/>
                  </a:cubicBezTo>
                  <a:close/>
                  <a:moveTo>
                    <a:pt x="643890" y="2585720"/>
                  </a:moveTo>
                  <a:cubicBezTo>
                    <a:pt x="982980" y="2589530"/>
                    <a:pt x="1252220" y="2860040"/>
                    <a:pt x="1259840" y="3206750"/>
                  </a:cubicBezTo>
                  <a:cubicBezTo>
                    <a:pt x="1266190" y="3517900"/>
                    <a:pt x="1456690" y="3771900"/>
                    <a:pt x="1752600" y="3854450"/>
                  </a:cubicBezTo>
                  <a:cubicBezTo>
                    <a:pt x="1816100" y="3870960"/>
                    <a:pt x="1880870" y="3878580"/>
                    <a:pt x="1946910" y="3879850"/>
                  </a:cubicBezTo>
                  <a:cubicBezTo>
                    <a:pt x="2273300" y="3893820"/>
                    <a:pt x="2534920" y="4147820"/>
                    <a:pt x="2548890" y="4467860"/>
                  </a:cubicBezTo>
                  <a:cubicBezTo>
                    <a:pt x="2565400" y="4795520"/>
                    <a:pt x="2322830" y="5078730"/>
                    <a:pt x="1996440" y="5114290"/>
                  </a:cubicBezTo>
                  <a:cubicBezTo>
                    <a:pt x="1635760" y="5156200"/>
                    <a:pt x="1324610" y="4878070"/>
                    <a:pt x="1313180" y="4499610"/>
                  </a:cubicBezTo>
                  <a:cubicBezTo>
                    <a:pt x="1303020" y="4216400"/>
                    <a:pt x="1174750" y="4006850"/>
                    <a:pt x="916940" y="3890010"/>
                  </a:cubicBezTo>
                  <a:cubicBezTo>
                    <a:pt x="830580" y="3849370"/>
                    <a:pt x="727710" y="3832860"/>
                    <a:pt x="631190" y="3827780"/>
                  </a:cubicBezTo>
                  <a:cubicBezTo>
                    <a:pt x="308610" y="3812540"/>
                    <a:pt x="49530" y="3572510"/>
                    <a:pt x="25400" y="3256280"/>
                  </a:cubicBezTo>
                  <a:cubicBezTo>
                    <a:pt x="0" y="2938780"/>
                    <a:pt x="219710" y="2653030"/>
                    <a:pt x="533400" y="2597150"/>
                  </a:cubicBezTo>
                  <a:cubicBezTo>
                    <a:pt x="570230" y="2590800"/>
                    <a:pt x="607060" y="2589530"/>
                    <a:pt x="643890" y="2585720"/>
                  </a:cubicBezTo>
                  <a:close/>
                  <a:moveTo>
                    <a:pt x="24130" y="1913890"/>
                  </a:moveTo>
                  <a:cubicBezTo>
                    <a:pt x="25400" y="1572260"/>
                    <a:pt x="302260" y="1295400"/>
                    <a:pt x="643890" y="1296670"/>
                  </a:cubicBezTo>
                  <a:cubicBezTo>
                    <a:pt x="985520" y="1297940"/>
                    <a:pt x="1262380" y="1574800"/>
                    <a:pt x="1261110" y="1916430"/>
                  </a:cubicBezTo>
                  <a:cubicBezTo>
                    <a:pt x="1259840" y="2258060"/>
                    <a:pt x="984250" y="2533650"/>
                    <a:pt x="642620" y="2533650"/>
                  </a:cubicBezTo>
                  <a:cubicBezTo>
                    <a:pt x="300990" y="2533650"/>
                    <a:pt x="24130" y="2256790"/>
                    <a:pt x="24130" y="1915160"/>
                  </a:cubicBezTo>
                  <a:cubicBezTo>
                    <a:pt x="24130" y="1915160"/>
                    <a:pt x="24130" y="1913890"/>
                    <a:pt x="24130" y="1913890"/>
                  </a:cubicBezTo>
                  <a:close/>
                  <a:moveTo>
                    <a:pt x="1931670" y="5080"/>
                  </a:moveTo>
                  <a:cubicBezTo>
                    <a:pt x="1588770" y="3810"/>
                    <a:pt x="1310640" y="279400"/>
                    <a:pt x="1309370" y="622300"/>
                  </a:cubicBezTo>
                  <a:cubicBezTo>
                    <a:pt x="1308100" y="965200"/>
                    <a:pt x="1583690" y="1243330"/>
                    <a:pt x="1926590" y="1244600"/>
                  </a:cubicBezTo>
                  <a:cubicBezTo>
                    <a:pt x="2269490" y="1245870"/>
                    <a:pt x="2547620" y="970280"/>
                    <a:pt x="2548890" y="627380"/>
                  </a:cubicBezTo>
                  <a:cubicBezTo>
                    <a:pt x="2548890" y="624840"/>
                    <a:pt x="2548890" y="623570"/>
                    <a:pt x="2548890" y="621030"/>
                  </a:cubicBezTo>
                  <a:cubicBezTo>
                    <a:pt x="2546350" y="281940"/>
                    <a:pt x="2270760" y="7620"/>
                    <a:pt x="1931670" y="5080"/>
                  </a:cubicBezTo>
                  <a:close/>
                  <a:moveTo>
                    <a:pt x="642620" y="3879850"/>
                  </a:moveTo>
                  <a:cubicBezTo>
                    <a:pt x="299720" y="3878580"/>
                    <a:pt x="21590" y="4154170"/>
                    <a:pt x="20320" y="4497070"/>
                  </a:cubicBezTo>
                  <a:cubicBezTo>
                    <a:pt x="19050" y="4839970"/>
                    <a:pt x="294640" y="5118100"/>
                    <a:pt x="637540" y="5119370"/>
                  </a:cubicBezTo>
                  <a:cubicBezTo>
                    <a:pt x="980440" y="5120640"/>
                    <a:pt x="1258570" y="4845050"/>
                    <a:pt x="1259840" y="4502150"/>
                  </a:cubicBezTo>
                  <a:cubicBezTo>
                    <a:pt x="1259840" y="4499610"/>
                    <a:pt x="1259840" y="4498340"/>
                    <a:pt x="1259840" y="4495800"/>
                  </a:cubicBezTo>
                  <a:cubicBezTo>
                    <a:pt x="1257300" y="4156710"/>
                    <a:pt x="981710" y="3882390"/>
                    <a:pt x="642620" y="3879850"/>
                  </a:cubicBezTo>
                  <a:close/>
                </a:path>
              </a:pathLst>
            </a:custGeom>
            <a:blipFill>
              <a:blip r:embed="rId3"/>
              <a:stretch>
                <a:fillRect l="-50289" r="-5028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5077996" y="6940762"/>
            <a:ext cx="141848" cy="5403715"/>
          </a:xfrm>
          <a:custGeom>
            <a:avLst/>
            <a:gdLst/>
            <a:ahLst/>
            <a:cxnLst/>
            <a:rect l="l" t="t" r="r" b="b"/>
            <a:pathLst>
              <a:path w="141848" h="5403715">
                <a:moveTo>
                  <a:pt x="0" y="0"/>
                </a:moveTo>
                <a:lnTo>
                  <a:pt x="141848" y="0"/>
                </a:lnTo>
                <a:lnTo>
                  <a:pt x="141848" y="5403714"/>
                </a:lnTo>
                <a:lnTo>
                  <a:pt x="0" y="540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84555" y="2833282"/>
            <a:ext cx="9967239" cy="19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pt-BR" sz="9999" spc="-439">
                <a:solidFill>
                  <a:srgbClr val="7AC320"/>
                </a:solidFill>
                <a:latin typeface="Maven Pro Bold"/>
              </a:rPr>
              <a:t>Armazenamento de grãos de soja</a:t>
            </a:r>
          </a:p>
        </p:txBody>
      </p:sp>
      <p:sp>
        <p:nvSpPr>
          <p:cNvPr id="7" name="Freeform 7"/>
          <p:cNvSpPr/>
          <p:nvPr/>
        </p:nvSpPr>
        <p:spPr>
          <a:xfrm rot="-236844">
            <a:off x="6904674" y="7246946"/>
            <a:ext cx="9015994" cy="3628937"/>
          </a:xfrm>
          <a:custGeom>
            <a:avLst/>
            <a:gdLst/>
            <a:ahLst/>
            <a:cxnLst/>
            <a:rect l="l" t="t" r="r" b="b"/>
            <a:pathLst>
              <a:path w="9015994" h="3628937">
                <a:moveTo>
                  <a:pt x="0" y="0"/>
                </a:moveTo>
                <a:lnTo>
                  <a:pt x="9015994" y="0"/>
                </a:lnTo>
                <a:lnTo>
                  <a:pt x="9015994" y="3628937"/>
                </a:lnTo>
                <a:lnTo>
                  <a:pt x="0" y="3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8034209" y="4619815"/>
            <a:ext cx="6837404" cy="5162240"/>
          </a:xfrm>
          <a:custGeom>
            <a:avLst/>
            <a:gdLst/>
            <a:ahLst/>
            <a:cxnLst/>
            <a:rect l="l" t="t" r="r" b="b"/>
            <a:pathLst>
              <a:path w="6837404" h="5162240">
                <a:moveTo>
                  <a:pt x="0" y="0"/>
                </a:moveTo>
                <a:lnTo>
                  <a:pt x="6837404" y="0"/>
                </a:lnTo>
                <a:lnTo>
                  <a:pt x="6837404" y="5162240"/>
                </a:lnTo>
                <a:lnTo>
                  <a:pt x="0" y="5162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676718" y="422863"/>
            <a:ext cx="1905257" cy="1429769"/>
          </a:xfrm>
          <a:custGeom>
            <a:avLst/>
            <a:gdLst/>
            <a:ahLst/>
            <a:cxnLst/>
            <a:rect l="l" t="t" r="r" b="b"/>
            <a:pathLst>
              <a:path w="1905257" h="1429769">
                <a:moveTo>
                  <a:pt x="0" y="0"/>
                </a:moveTo>
                <a:lnTo>
                  <a:pt x="1905258" y="0"/>
                </a:lnTo>
                <a:lnTo>
                  <a:pt x="1905258" y="1429769"/>
                </a:lnTo>
                <a:lnTo>
                  <a:pt x="0" y="142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676718" y="1900257"/>
            <a:ext cx="10776193" cy="125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18"/>
              </a:lnSpc>
            </a:pPr>
            <a:r>
              <a:rPr lang="en-US" sz="8600" spc="-378">
                <a:solidFill>
                  <a:srgbClr val="FFFFFF"/>
                </a:solidFill>
                <a:latin typeface="Hind Guntur Bold"/>
              </a:rPr>
              <a:t>Solução inovadora para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78778"/>
            <a:ext cx="7090188" cy="31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Ana Claudia F. da Silva – 01241068</a:t>
            </a:r>
          </a:p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Bianca Alves Pinheiro – 01241045</a:t>
            </a:r>
          </a:p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Davi </a:t>
            </a:r>
            <a:r>
              <a:rPr lang="pt-BR" sz="2950" spc="-29" err="1">
                <a:solidFill>
                  <a:srgbClr val="FFFFFF"/>
                </a:solidFill>
                <a:latin typeface="Maven Pro"/>
              </a:rPr>
              <a:t>Daparé</a:t>
            </a:r>
            <a:r>
              <a:rPr lang="pt-BR" sz="2950" spc="-29">
                <a:solidFill>
                  <a:srgbClr val="FFFFFF"/>
                </a:solidFill>
                <a:latin typeface="Maven Pro"/>
              </a:rPr>
              <a:t> – 01241159</a:t>
            </a:r>
          </a:p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Gustavo Aloe G. de Moraes – 01241108</a:t>
            </a:r>
          </a:p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Miguel de Oliveira Santos – 01241095</a:t>
            </a:r>
          </a:p>
          <a:p>
            <a:pPr>
              <a:lnSpc>
                <a:spcPts val="4199"/>
              </a:lnSpc>
            </a:pPr>
            <a:r>
              <a:rPr lang="pt-BR" sz="2950" spc="-29">
                <a:solidFill>
                  <a:srgbClr val="FFFFFF"/>
                </a:solidFill>
                <a:latin typeface="Maven Pro"/>
              </a:rPr>
              <a:t>Murillo Lima C. Marques – 01241127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67269" y="1788802"/>
            <a:ext cx="3272696" cy="1427714"/>
          </a:xfrm>
          <a:custGeom>
            <a:avLst/>
            <a:gdLst/>
            <a:ahLst/>
            <a:cxnLst/>
            <a:rect l="l" t="t" r="r" b="b"/>
            <a:pathLst>
              <a:path w="3272696" h="1427714">
                <a:moveTo>
                  <a:pt x="0" y="0"/>
                </a:moveTo>
                <a:lnTo>
                  <a:pt x="3272697" y="0"/>
                </a:lnTo>
                <a:lnTo>
                  <a:pt x="3272697" y="1427713"/>
                </a:lnTo>
                <a:lnTo>
                  <a:pt x="0" y="1427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655278" y="1207325"/>
            <a:ext cx="15370579" cy="111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Hind Guntur Bold"/>
              </a:rPr>
              <a:t>DIAGRAMA DE VISÃO DE NEGÓCIO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324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08</a:t>
            </a:r>
          </a:p>
        </p:txBody>
      </p:sp>
      <p:sp>
        <p:nvSpPr>
          <p:cNvPr id="10" name="Freeform 10"/>
          <p:cNvSpPr/>
          <p:nvPr/>
        </p:nvSpPr>
        <p:spPr>
          <a:xfrm>
            <a:off x="4745571" y="6231520"/>
            <a:ext cx="3026780" cy="3026780"/>
          </a:xfrm>
          <a:custGeom>
            <a:avLst/>
            <a:gdLst/>
            <a:ahLst/>
            <a:cxnLst/>
            <a:rect l="l" t="t" r="r" b="b"/>
            <a:pathLst>
              <a:path w="3026780" h="3026780">
                <a:moveTo>
                  <a:pt x="0" y="0"/>
                </a:moveTo>
                <a:lnTo>
                  <a:pt x="3026780" y="0"/>
                </a:lnTo>
                <a:lnTo>
                  <a:pt x="3026780" y="3026780"/>
                </a:lnTo>
                <a:lnTo>
                  <a:pt x="0" y="3026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8015238" y="3061525"/>
            <a:ext cx="3301739" cy="3301739"/>
          </a:xfrm>
          <a:custGeom>
            <a:avLst/>
            <a:gdLst/>
            <a:ahLst/>
            <a:cxnLst/>
            <a:rect l="l" t="t" r="r" b="b"/>
            <a:pathLst>
              <a:path w="3301739" h="3301739">
                <a:moveTo>
                  <a:pt x="0" y="0"/>
                </a:moveTo>
                <a:lnTo>
                  <a:pt x="3301740" y="0"/>
                </a:lnTo>
                <a:lnTo>
                  <a:pt x="3301740" y="3301739"/>
                </a:lnTo>
                <a:lnTo>
                  <a:pt x="0" y="3301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1559865" y="6680736"/>
            <a:ext cx="2577564" cy="2577564"/>
          </a:xfrm>
          <a:custGeom>
            <a:avLst/>
            <a:gdLst/>
            <a:ahLst/>
            <a:cxnLst/>
            <a:rect l="l" t="t" r="r" b="b"/>
            <a:pathLst>
              <a:path w="2577564" h="2577564">
                <a:moveTo>
                  <a:pt x="0" y="0"/>
                </a:moveTo>
                <a:lnTo>
                  <a:pt x="2577564" y="0"/>
                </a:lnTo>
                <a:lnTo>
                  <a:pt x="2577564" y="2577564"/>
                </a:lnTo>
                <a:lnTo>
                  <a:pt x="0" y="2577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4880558" y="3061525"/>
            <a:ext cx="2909073" cy="2909073"/>
          </a:xfrm>
          <a:custGeom>
            <a:avLst/>
            <a:gdLst/>
            <a:ahLst/>
            <a:cxnLst/>
            <a:rect l="l" t="t" r="r" b="b"/>
            <a:pathLst>
              <a:path w="2909073" h="2909073">
                <a:moveTo>
                  <a:pt x="0" y="0"/>
                </a:moveTo>
                <a:lnTo>
                  <a:pt x="2909073" y="0"/>
                </a:lnTo>
                <a:lnTo>
                  <a:pt x="2909073" y="2909073"/>
                </a:lnTo>
                <a:lnTo>
                  <a:pt x="0" y="2909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flipV="1">
            <a:off x="3798999" y="5970598"/>
            <a:ext cx="1066474" cy="1219461"/>
          </a:xfrm>
          <a:custGeom>
            <a:avLst/>
            <a:gdLst/>
            <a:ahLst/>
            <a:cxnLst/>
            <a:rect l="l" t="t" r="r" b="b"/>
            <a:pathLst>
              <a:path w="1066474" h="1219461">
                <a:moveTo>
                  <a:pt x="0" y="1219460"/>
                </a:moveTo>
                <a:lnTo>
                  <a:pt x="1066474" y="1219460"/>
                </a:lnTo>
                <a:lnTo>
                  <a:pt x="1066474" y="0"/>
                </a:lnTo>
                <a:lnTo>
                  <a:pt x="0" y="0"/>
                </a:lnTo>
                <a:lnTo>
                  <a:pt x="0" y="12194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4422402">
            <a:off x="7386917" y="6381161"/>
            <a:ext cx="1256642" cy="772311"/>
          </a:xfrm>
          <a:custGeom>
            <a:avLst/>
            <a:gdLst/>
            <a:ahLst/>
            <a:cxnLst/>
            <a:rect l="l" t="t" r="r" b="b"/>
            <a:pathLst>
              <a:path w="1256642" h="772311">
                <a:moveTo>
                  <a:pt x="0" y="0"/>
                </a:moveTo>
                <a:lnTo>
                  <a:pt x="1256642" y="0"/>
                </a:lnTo>
                <a:lnTo>
                  <a:pt x="1256642" y="772312"/>
                </a:lnTo>
                <a:lnTo>
                  <a:pt x="0" y="772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2039342">
            <a:off x="10463134" y="6381161"/>
            <a:ext cx="1256642" cy="772311"/>
          </a:xfrm>
          <a:custGeom>
            <a:avLst/>
            <a:gdLst/>
            <a:ahLst/>
            <a:cxnLst/>
            <a:rect l="l" t="t" r="r" b="b"/>
            <a:pathLst>
              <a:path w="1256642" h="772311">
                <a:moveTo>
                  <a:pt x="0" y="0"/>
                </a:moveTo>
                <a:lnTo>
                  <a:pt x="1256642" y="0"/>
                </a:lnTo>
                <a:lnTo>
                  <a:pt x="1256642" y="772312"/>
                </a:lnTo>
                <a:lnTo>
                  <a:pt x="0" y="772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-5773741" flipV="1">
            <a:off x="14268181" y="5767017"/>
            <a:ext cx="1066474" cy="1219461"/>
          </a:xfrm>
          <a:custGeom>
            <a:avLst/>
            <a:gdLst/>
            <a:ahLst/>
            <a:cxnLst/>
            <a:rect l="l" t="t" r="r" b="b"/>
            <a:pathLst>
              <a:path w="1066474" h="1219461">
                <a:moveTo>
                  <a:pt x="0" y="1219461"/>
                </a:moveTo>
                <a:lnTo>
                  <a:pt x="1066474" y="1219461"/>
                </a:lnTo>
                <a:lnTo>
                  <a:pt x="1066474" y="0"/>
                </a:lnTo>
                <a:lnTo>
                  <a:pt x="0" y="0"/>
                </a:lnTo>
                <a:lnTo>
                  <a:pt x="0" y="12194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725470" y="6254873"/>
            <a:ext cx="2825879" cy="2405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pt-BR" sz="1900" b="1">
                <a:solidFill>
                  <a:srgbClr val="FFFFFF"/>
                </a:solidFill>
                <a:latin typeface="Poppins Bold"/>
              </a:rPr>
              <a:t>Cliente</a:t>
            </a:r>
            <a:r>
              <a:rPr lang="en-US" sz="1900" b="1">
                <a:solidFill>
                  <a:srgbClr val="FFFFFF"/>
                </a:solidFill>
                <a:latin typeface="Poppins Bold"/>
              </a:rPr>
              <a:t> </a:t>
            </a:r>
            <a:r>
              <a:rPr lang="pt-BR" sz="1900" b="1">
                <a:solidFill>
                  <a:srgbClr val="FFFFFF"/>
                </a:solidFill>
                <a:latin typeface="Poppins Bold"/>
              </a:rPr>
              <a:t>procura uma</a:t>
            </a:r>
            <a:r>
              <a:rPr lang="en-US" sz="1900" b="1">
                <a:solidFill>
                  <a:srgbClr val="FFFFFF"/>
                </a:solidFill>
                <a:latin typeface="Poppins Bold"/>
              </a:rPr>
              <a:t> ferramenta de </a:t>
            </a:r>
            <a:r>
              <a:rPr lang="pt-BR" sz="1900" b="1">
                <a:solidFill>
                  <a:srgbClr val="FFFFFF"/>
                </a:solidFill>
                <a:latin typeface="Poppins Bold"/>
              </a:rPr>
              <a:t>monitoramento</a:t>
            </a:r>
            <a:r>
              <a:rPr lang="en-US" sz="1900" b="1">
                <a:solidFill>
                  <a:srgbClr val="FFFFFF"/>
                </a:solidFill>
                <a:latin typeface="Poppins Bold"/>
              </a:rPr>
              <a:t> de </a:t>
            </a:r>
            <a:r>
              <a:rPr lang="pt-BR" sz="1900" b="1">
                <a:solidFill>
                  <a:srgbClr val="FFFFFF"/>
                </a:solidFill>
                <a:latin typeface="Poppins Bold"/>
              </a:rPr>
              <a:t>umidade</a:t>
            </a:r>
            <a:r>
              <a:rPr lang="en-US" sz="1900" b="1">
                <a:solidFill>
                  <a:srgbClr val="FFFFFF"/>
                </a:solidFill>
                <a:latin typeface="Poppins Bold"/>
              </a:rPr>
              <a:t> e </a:t>
            </a:r>
            <a:r>
              <a:rPr lang="pt-BR" sz="1900" b="1">
                <a:solidFill>
                  <a:srgbClr val="FFFFFF"/>
                </a:solidFill>
                <a:latin typeface="Poppins Bold"/>
              </a:rPr>
              <a:t>temperatura</a:t>
            </a:r>
            <a:endParaRPr lang="pt-BR" sz="1900" b="1">
              <a:solidFill>
                <a:srgbClr val="FFFFFF"/>
              </a:solidFill>
              <a:latin typeface="Poppins Bold"/>
              <a:cs typeface="Poppins Bold"/>
            </a:endParaRP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Poppins Bold"/>
              </a:rPr>
              <a:t> para </a:t>
            </a:r>
            <a:r>
              <a:rPr lang="pt-BR" sz="1900" b="1">
                <a:solidFill>
                  <a:srgbClr val="FFFFFF"/>
                </a:solidFill>
                <a:latin typeface="Poppins Bold"/>
              </a:rPr>
              <a:t>seus</a:t>
            </a:r>
            <a:r>
              <a:rPr lang="en-US" sz="1900" b="1">
                <a:solidFill>
                  <a:srgbClr val="FFFFFF"/>
                </a:solidFill>
                <a:latin typeface="Poppins Bold"/>
              </a:rPr>
              <a:t> silos</a:t>
            </a:r>
            <a:endParaRPr lang="en-US" sz="1900" b="1">
              <a:solidFill>
                <a:srgbClr val="FFFFFF"/>
              </a:solidFill>
              <a:latin typeface="Poppins Bold"/>
              <a:cs typeface="Poppins Bold"/>
            </a:endParaRPr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 lang="pt-BR" sz="190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29096" y="4684407"/>
            <a:ext cx="2467450" cy="136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pt-BR" sz="1900">
                <a:solidFill>
                  <a:srgbClr val="FFFFFF"/>
                </a:solidFill>
                <a:latin typeface="Poppins Bold"/>
              </a:rPr>
              <a:t>É feito o orçamento com base na quantidade e no tamanho dos silos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36122" y="6008268"/>
            <a:ext cx="2093079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pt-BR" sz="2000">
                <a:solidFill>
                  <a:srgbClr val="FFFFFF"/>
                </a:solidFill>
                <a:latin typeface="Maven Pro Bold"/>
              </a:rPr>
              <a:t>Planejamento e Instalação dos sensores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1839" y="4811853"/>
            <a:ext cx="2053616" cy="171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pt-BR" sz="1900">
                <a:solidFill>
                  <a:srgbClr val="FFFFFF"/>
                </a:solidFill>
                <a:latin typeface="Poppins Bold"/>
              </a:rPr>
              <a:t>Os dados dos sensores serão enviados para visualização em uma 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28054" y="5621161"/>
            <a:ext cx="2349308" cy="240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pt-BR" sz="1900">
                <a:solidFill>
                  <a:srgbClr val="FFFFFF"/>
                </a:solidFill>
                <a:latin typeface="Poppins Bold"/>
              </a:rPr>
              <a:t>O cliente poderá acompanhar os dados em tempo real e visualizar o histórico de umidade e temperatura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F21FCE17-867D-2B9C-316E-16F9DAFA6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492" y="3864651"/>
            <a:ext cx="3672590" cy="23890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6282857" y="5081457"/>
            <a:ext cx="5722287" cy="3218786"/>
          </a:xfrm>
          <a:custGeom>
            <a:avLst/>
            <a:gdLst/>
            <a:ahLst/>
            <a:cxnLst/>
            <a:rect l="l" t="t" r="r" b="b"/>
            <a:pathLst>
              <a:path w="5722287" h="3218786">
                <a:moveTo>
                  <a:pt x="0" y="0"/>
                </a:moveTo>
                <a:lnTo>
                  <a:pt x="5722286" y="0"/>
                </a:lnTo>
                <a:lnTo>
                  <a:pt x="5722286" y="3218786"/>
                </a:lnTo>
                <a:lnTo>
                  <a:pt x="0" y="32187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2072941" y="3068382"/>
            <a:ext cx="2907414" cy="3218786"/>
            <a:chOff x="0" y="0"/>
            <a:chExt cx="3876552" cy="4291715"/>
          </a:xfrm>
        </p:grpSpPr>
        <p:sp>
          <p:nvSpPr>
            <p:cNvPr id="16" name="Freeform 16"/>
            <p:cNvSpPr/>
            <p:nvPr/>
          </p:nvSpPr>
          <p:spPr>
            <a:xfrm>
              <a:off x="640982" y="0"/>
              <a:ext cx="2594588" cy="2782478"/>
            </a:xfrm>
            <a:custGeom>
              <a:avLst/>
              <a:gdLst/>
              <a:ahLst/>
              <a:cxnLst/>
              <a:rect l="l" t="t" r="r" b="b"/>
              <a:pathLst>
                <a:path w="2594588" h="2782478">
                  <a:moveTo>
                    <a:pt x="0" y="0"/>
                  </a:moveTo>
                  <a:lnTo>
                    <a:pt x="2594588" y="0"/>
                  </a:lnTo>
                  <a:lnTo>
                    <a:pt x="2594588" y="2782478"/>
                  </a:lnTo>
                  <a:lnTo>
                    <a:pt x="0" y="2782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0165" r="-154200" b="-131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732707"/>
              <a:ext cx="3876552" cy="1559009"/>
            </a:xfrm>
            <a:custGeom>
              <a:avLst/>
              <a:gdLst/>
              <a:ahLst/>
              <a:cxnLst/>
              <a:rect l="l" t="t" r="r" b="b"/>
              <a:pathLst>
                <a:path w="3876552" h="1559009">
                  <a:moveTo>
                    <a:pt x="0" y="0"/>
                  </a:moveTo>
                  <a:lnTo>
                    <a:pt x="3876552" y="0"/>
                  </a:lnTo>
                  <a:lnTo>
                    <a:pt x="3876552" y="1559008"/>
                  </a:lnTo>
                  <a:lnTo>
                    <a:pt x="0" y="155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0573" t="-73431" b="-7913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43050" y="3068382"/>
            <a:ext cx="5722287" cy="3218786"/>
          </a:xfrm>
          <a:custGeom>
            <a:avLst/>
            <a:gdLst/>
            <a:ahLst/>
            <a:cxnLst/>
            <a:rect l="l" t="t" r="r" b="b"/>
            <a:pathLst>
              <a:path w="5722287" h="3218786">
                <a:moveTo>
                  <a:pt x="0" y="0"/>
                </a:moveTo>
                <a:lnTo>
                  <a:pt x="5722287" y="0"/>
                </a:lnTo>
                <a:lnTo>
                  <a:pt x="5722287" y="3218786"/>
                </a:lnTo>
                <a:lnTo>
                  <a:pt x="0" y="32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839789" y="1275227"/>
            <a:ext cx="1313365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FERRAMENTAS DE GESTÃO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09</a:t>
            </a:r>
          </a:p>
        </p:txBody>
      </p:sp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39789" y="1275227"/>
            <a:ext cx="13133651" cy="7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DIAGRAMA DE SOLUÇÃO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sp>
        <p:nvSpPr>
          <p:cNvPr id="21" name="Freeform 21"/>
          <p:cNvSpPr/>
          <p:nvPr/>
        </p:nvSpPr>
        <p:spPr>
          <a:xfrm rot="13680000" flipH="1" flipV="1">
            <a:off x="-282852" y="7246064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Gráfico 1027" descr="Usuário com preenchimento sólido">
            <a:extLst>
              <a:ext uri="{FF2B5EF4-FFF2-40B4-BE49-F238E27FC236}">
                <a16:creationId xmlns:a16="http://schemas.microsoft.com/office/drawing/2014/main" id="{D75B479F-0665-CF11-BE4A-AC75FBDAEB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7410" y="4465116"/>
            <a:ext cx="914400" cy="914400"/>
          </a:xfrm>
          <a:prstGeom prst="rect">
            <a:avLst/>
          </a:prstGeom>
        </p:spPr>
      </p:pic>
      <p:pic>
        <p:nvPicPr>
          <p:cNvPr id="1030" name="Gráfico 1029" descr="Smartphone com preenchimento sólido">
            <a:extLst>
              <a:ext uri="{FF2B5EF4-FFF2-40B4-BE49-F238E27FC236}">
                <a16:creationId xmlns:a16="http://schemas.microsoft.com/office/drawing/2014/main" id="{E63D89B7-FA33-7A4B-8A2C-35003A960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09901" y="4503597"/>
            <a:ext cx="914400" cy="914400"/>
          </a:xfrm>
          <a:prstGeom prst="rect">
            <a:avLst/>
          </a:prstGeom>
        </p:spPr>
      </p:pic>
      <p:pic>
        <p:nvPicPr>
          <p:cNvPr id="1032" name="Gráfico 1031" descr="Computação em Nuvem estrutura de tópicos">
            <a:extLst>
              <a:ext uri="{FF2B5EF4-FFF2-40B4-BE49-F238E27FC236}">
                <a16:creationId xmlns:a16="http://schemas.microsoft.com/office/drawing/2014/main" id="{62417139-2B55-E3A8-2CA0-F5087F2FA9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35825" y="4449314"/>
            <a:ext cx="1006566" cy="1006566"/>
          </a:xfrm>
          <a:prstGeom prst="rect">
            <a:avLst/>
          </a:prstGeom>
        </p:spPr>
      </p:pic>
      <p:pic>
        <p:nvPicPr>
          <p:cNvPr id="1034" name="Gráfico 1033" descr="Carregar com preenchimento sólido">
            <a:extLst>
              <a:ext uri="{FF2B5EF4-FFF2-40B4-BE49-F238E27FC236}">
                <a16:creationId xmlns:a16="http://schemas.microsoft.com/office/drawing/2014/main" id="{E8993C65-7BC6-DCB9-4653-B8B9EE31AF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79478" y="4424558"/>
            <a:ext cx="1016615" cy="1016615"/>
          </a:xfrm>
          <a:prstGeom prst="rect">
            <a:avLst/>
          </a:prstGeom>
        </p:spPr>
      </p:pic>
      <p:pic>
        <p:nvPicPr>
          <p:cNvPr id="1036" name="Gráfico 1035" descr="Silo com preenchimento sólido">
            <a:extLst>
              <a:ext uri="{FF2B5EF4-FFF2-40B4-BE49-F238E27FC236}">
                <a16:creationId xmlns:a16="http://schemas.microsoft.com/office/drawing/2014/main" id="{299DC274-7A69-6339-9477-D582FD9FFD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39789" y="4449314"/>
            <a:ext cx="977153" cy="977153"/>
          </a:xfrm>
          <a:prstGeom prst="rect">
            <a:avLst/>
          </a:prstGeom>
        </p:spPr>
      </p:pic>
      <p:pic>
        <p:nvPicPr>
          <p:cNvPr id="1038" name="Gráfico 1037" descr="Laptop com preenchimento sólido">
            <a:extLst>
              <a:ext uri="{FF2B5EF4-FFF2-40B4-BE49-F238E27FC236}">
                <a16:creationId xmlns:a16="http://schemas.microsoft.com/office/drawing/2014/main" id="{54F12652-9AE2-02ED-E81A-44EEB2867B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30291" y="4449314"/>
            <a:ext cx="1009469" cy="1009469"/>
          </a:xfrm>
          <a:prstGeom prst="rect">
            <a:avLst/>
          </a:prstGeom>
        </p:spPr>
      </p:pic>
      <p:pic>
        <p:nvPicPr>
          <p:cNvPr id="1039" name="Gráfico 1038" descr="Laptop com preenchimento sólido">
            <a:extLst>
              <a:ext uri="{FF2B5EF4-FFF2-40B4-BE49-F238E27FC236}">
                <a16:creationId xmlns:a16="http://schemas.microsoft.com/office/drawing/2014/main" id="{97620220-FC39-5CE0-2388-4A78A1FFE1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167279" y="4512067"/>
            <a:ext cx="914400" cy="914400"/>
          </a:xfrm>
          <a:prstGeom prst="rect">
            <a:avLst/>
          </a:prstGeom>
        </p:spPr>
      </p:pic>
      <p:pic>
        <p:nvPicPr>
          <p:cNvPr id="15" name="Gráfico 14" descr="Roteador sem fio estrutura de tópicos">
            <a:extLst>
              <a:ext uri="{FF2B5EF4-FFF2-40B4-BE49-F238E27FC236}">
                <a16:creationId xmlns:a16="http://schemas.microsoft.com/office/drawing/2014/main" id="{7932CDCE-012D-4C73-2D4B-7E0241A7A2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92140" y="4456493"/>
            <a:ext cx="914400" cy="914400"/>
          </a:xfrm>
          <a:prstGeom prst="rect">
            <a:avLst/>
          </a:prstGeom>
        </p:spPr>
      </p:pic>
      <p:pic>
        <p:nvPicPr>
          <p:cNvPr id="16" name="Gráfico 15" descr="Roteador sem fio estrutura de tópicos">
            <a:extLst>
              <a:ext uri="{FF2B5EF4-FFF2-40B4-BE49-F238E27FC236}">
                <a16:creationId xmlns:a16="http://schemas.microsoft.com/office/drawing/2014/main" id="{DD66B8F8-05CA-4952-05A5-201E316DF1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28436" y="4412443"/>
            <a:ext cx="914400" cy="914400"/>
          </a:xfrm>
          <a:prstGeom prst="rect">
            <a:avLst/>
          </a:prstGeom>
        </p:spPr>
      </p:pic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B88723DA-1343-B49C-2553-A5B103EE9143}"/>
              </a:ext>
            </a:extLst>
          </p:cNvPr>
          <p:cNvSpPr/>
          <p:nvPr/>
        </p:nvSpPr>
        <p:spPr>
          <a:xfrm>
            <a:off x="1543050" y="3539613"/>
            <a:ext cx="3086100" cy="3002955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083FAEA4-08CD-6A41-533A-1948815A6FEA}"/>
              </a:ext>
            </a:extLst>
          </p:cNvPr>
          <p:cNvSpPr/>
          <p:nvPr/>
        </p:nvSpPr>
        <p:spPr>
          <a:xfrm>
            <a:off x="7262353" y="3510624"/>
            <a:ext cx="3086100" cy="3002955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3086100"/>
                      <a:gd name="connsiteY0" fmla="*/ 1501478 h 3002955"/>
                      <a:gd name="connsiteX1" fmla="*/ 1543050 w 3086100"/>
                      <a:gd name="connsiteY1" fmla="*/ 0 h 3002955"/>
                      <a:gd name="connsiteX2" fmla="*/ 3086100 w 3086100"/>
                      <a:gd name="connsiteY2" fmla="*/ 1501478 h 3002955"/>
                      <a:gd name="connsiteX3" fmla="*/ 1543050 w 3086100"/>
                      <a:gd name="connsiteY3" fmla="*/ 3002956 h 3002955"/>
                      <a:gd name="connsiteX4" fmla="*/ 0 w 3086100"/>
                      <a:gd name="connsiteY4" fmla="*/ 1501478 h 3002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6100" h="3002955" extrusionOk="0">
                        <a:moveTo>
                          <a:pt x="0" y="1501478"/>
                        </a:moveTo>
                        <a:cubicBezTo>
                          <a:pt x="-30270" y="673530"/>
                          <a:pt x="735913" y="44307"/>
                          <a:pt x="1543050" y="0"/>
                        </a:cubicBezTo>
                        <a:cubicBezTo>
                          <a:pt x="2454355" y="121299"/>
                          <a:pt x="3090468" y="805542"/>
                          <a:pt x="3086100" y="1501478"/>
                        </a:cubicBezTo>
                        <a:cubicBezTo>
                          <a:pt x="3033036" y="2250663"/>
                          <a:pt x="2486303" y="3113043"/>
                          <a:pt x="1543050" y="3002956"/>
                        </a:cubicBezTo>
                        <a:cubicBezTo>
                          <a:pt x="702575" y="2959333"/>
                          <a:pt x="7407" y="2344530"/>
                          <a:pt x="0" y="150147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266344A8-6874-279E-C2ED-04D7C2F9819B}"/>
              </a:ext>
            </a:extLst>
          </p:cNvPr>
          <p:cNvSpPr/>
          <p:nvPr/>
        </p:nvSpPr>
        <p:spPr>
          <a:xfrm>
            <a:off x="13124051" y="3539613"/>
            <a:ext cx="3086100" cy="3002955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F3B4D0-A871-839E-28A5-BD5F56E9A658}"/>
              </a:ext>
            </a:extLst>
          </p:cNvPr>
          <p:cNvSpPr txBox="1"/>
          <p:nvPr/>
        </p:nvSpPr>
        <p:spPr>
          <a:xfrm>
            <a:off x="2491293" y="3043197"/>
            <a:ext cx="168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FAZENDA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5A3CFA-F70B-0F81-1888-6491725DB865}"/>
              </a:ext>
            </a:extLst>
          </p:cNvPr>
          <p:cNvSpPr txBox="1"/>
          <p:nvPr/>
        </p:nvSpPr>
        <p:spPr>
          <a:xfrm>
            <a:off x="8315025" y="3022283"/>
            <a:ext cx="168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NUVEM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7DBEF2C-3E70-90F4-7796-F17C5A923FE8}"/>
              </a:ext>
            </a:extLst>
          </p:cNvPr>
          <p:cNvSpPr txBox="1"/>
          <p:nvPr/>
        </p:nvSpPr>
        <p:spPr>
          <a:xfrm>
            <a:off x="14121213" y="3040206"/>
            <a:ext cx="168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CLIENTE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931B06-EC0B-A329-92B6-8CD59801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69" y="3901542"/>
            <a:ext cx="552550" cy="85196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AAFE7FF5-D6BC-F12D-EB5C-56B61DE7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52" y="5243025"/>
            <a:ext cx="339378" cy="7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4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4632BEA-2940-BEA6-EBAF-9D987E3DB550}"/>
              </a:ext>
            </a:extLst>
          </p:cNvPr>
          <p:cNvSpPr/>
          <p:nvPr/>
        </p:nvSpPr>
        <p:spPr>
          <a:xfrm>
            <a:off x="-595494" y="4138684"/>
            <a:ext cx="19292454" cy="200890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17426" y="4981318"/>
            <a:ext cx="13133651" cy="89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SITE INSTITUCIONAL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4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1B499031-BABB-AC6A-6C11-D7E65645384A}"/>
              </a:ext>
            </a:extLst>
          </p:cNvPr>
          <p:cNvGrpSpPr/>
          <p:nvPr/>
        </p:nvGrpSpPr>
        <p:grpSpPr>
          <a:xfrm>
            <a:off x="-1543050" y="263985"/>
            <a:ext cx="3086100" cy="1348604"/>
            <a:chOff x="0" y="-47625"/>
            <a:chExt cx="812800" cy="355188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F0286F0-7CFC-BDE7-F734-4BDB09BE4997}"/>
                </a:ext>
              </a:extLst>
            </p:cNvPr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492483B8-95C4-0649-369D-6E9F68DE15A9}"/>
                </a:ext>
              </a:extLst>
            </p:cNvPr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AutoShape 5">
            <a:extLst>
              <a:ext uri="{FF2B5EF4-FFF2-40B4-BE49-F238E27FC236}">
                <a16:creationId xmlns:a16="http://schemas.microsoft.com/office/drawing/2014/main" id="{7E61B752-5E41-164C-2B0C-F5745490A9F1}"/>
              </a:ext>
            </a:extLst>
          </p:cNvPr>
          <p:cNvSpPr/>
          <p:nvPr/>
        </p:nvSpPr>
        <p:spPr>
          <a:xfrm rot="21593499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FB42934-0E9F-3035-0EDC-432D40D2CAAF}"/>
              </a:ext>
            </a:extLst>
          </p:cNvPr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5303D165-4D81-A94E-9EC1-DA7DD1A42F9C}"/>
              </a:ext>
            </a:extLst>
          </p:cNvPr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61F26D82-3071-7DC1-C0A3-1E9179E581E3}"/>
                </a:ext>
              </a:extLst>
            </p:cNvPr>
            <p:cNvGrpSpPr/>
            <p:nvPr/>
          </p:nvGrpSpPr>
          <p:grpSpPr>
            <a:xfrm>
              <a:off x="0" y="192698"/>
              <a:ext cx="4806212" cy="1346110"/>
              <a:chOff x="0" y="-47625"/>
              <a:chExt cx="949375" cy="265898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2CC8DD84-629A-E031-42B4-295C2080C5BB}"/>
                  </a:ext>
                </a:extLst>
              </p:cNvPr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515C1EDD-9228-86FF-EA33-A8A624085E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4CE8BDD-D460-0D22-8F10-DF346A744F8C}"/>
                </a:ext>
              </a:extLst>
            </p:cNvPr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Freeform 12">
            <a:extLst>
              <a:ext uri="{FF2B5EF4-FFF2-40B4-BE49-F238E27FC236}">
                <a16:creationId xmlns:a16="http://schemas.microsoft.com/office/drawing/2014/main" id="{71F47BA7-679F-ED9E-0CB3-372A95592BBE}"/>
              </a:ext>
            </a:extLst>
          </p:cNvPr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C40C23C7-A491-213B-D2E9-1AD679E38EB2}"/>
              </a:ext>
            </a:extLst>
          </p:cNvPr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2084EBE9-D0E3-B68B-CA74-2D9C20976E58}"/>
              </a:ext>
            </a:extLst>
          </p:cNvPr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0B622CB0-ED72-6ACC-6BC6-9626AE31B04B}"/>
              </a:ext>
            </a:extLst>
          </p:cNvPr>
          <p:cNvSpPr/>
          <p:nvPr/>
        </p:nvSpPr>
        <p:spPr>
          <a:xfrm rot="1359664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B147CE-9FE8-93C3-4115-F525136A831E}"/>
              </a:ext>
            </a:extLst>
          </p:cNvPr>
          <p:cNvSpPr txBox="1"/>
          <p:nvPr/>
        </p:nvSpPr>
        <p:spPr>
          <a:xfrm flipH="1">
            <a:off x="8805331" y="2307166"/>
            <a:ext cx="5101168" cy="646986"/>
          </a:xfrm>
          <a:prstGeom prst="roundRect">
            <a:avLst/>
          </a:prstGeom>
          <a:solidFill>
            <a:srgbClr val="00542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>
                <a:solidFill>
                  <a:schemeClr val="tx1"/>
                </a:solidFill>
                <a:ea typeface="+mn-lt"/>
                <a:cs typeface="+mn-lt"/>
              </a:rPr>
              <a:t> ◘ </a:t>
            </a:r>
            <a:r>
              <a:rPr lang="pt-BR" sz="3200">
                <a:solidFill>
                  <a:schemeClr val="tx1"/>
                </a:solidFill>
                <a:latin typeface="Poppins Medium"/>
                <a:ea typeface="+mn-lt"/>
                <a:cs typeface="+mn-lt"/>
              </a:rPr>
              <a:t>Página Inicial;</a:t>
            </a:r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E674D42-B983-CF7E-C15E-3917E42D9D2D}"/>
              </a:ext>
            </a:extLst>
          </p:cNvPr>
          <p:cNvSpPr txBox="1"/>
          <p:nvPr/>
        </p:nvSpPr>
        <p:spPr>
          <a:xfrm flipH="1">
            <a:off x="8953498" y="5820831"/>
            <a:ext cx="5037668" cy="668153"/>
          </a:xfrm>
          <a:prstGeom prst="roundRect">
            <a:avLst/>
          </a:prstGeom>
          <a:solidFill>
            <a:srgbClr val="00542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>
                <a:solidFill>
                  <a:schemeClr val="tx1"/>
                </a:solidFill>
                <a:latin typeface="Poppins Medium"/>
                <a:ea typeface="+mn-lt"/>
                <a:cs typeface="+mn-lt"/>
              </a:rPr>
              <a:t>◘ Cadastro e Login;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C7EF811-B124-0515-2C67-A8376E0454B8}"/>
              </a:ext>
            </a:extLst>
          </p:cNvPr>
          <p:cNvSpPr txBox="1"/>
          <p:nvPr/>
        </p:nvSpPr>
        <p:spPr>
          <a:xfrm flipH="1">
            <a:off x="8805330" y="3111499"/>
            <a:ext cx="6731002" cy="1328023"/>
          </a:xfrm>
          <a:prstGeom prst="roundRect">
            <a:avLst/>
          </a:prstGeom>
          <a:solidFill>
            <a:srgbClr val="79CD5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Sobre nós;</a:t>
            </a:r>
            <a:endParaRPr lang="pt-BR"/>
          </a:p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Vantagens; </a:t>
            </a:r>
          </a:p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Contato.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49BE030-EC6C-165C-9251-84A60B77278B}"/>
              </a:ext>
            </a:extLst>
          </p:cNvPr>
          <p:cNvSpPr txBox="1"/>
          <p:nvPr/>
        </p:nvSpPr>
        <p:spPr>
          <a:xfrm flipH="1">
            <a:off x="8889996" y="6667497"/>
            <a:ext cx="6815668" cy="1328023"/>
          </a:xfrm>
          <a:prstGeom prst="roundRect">
            <a:avLst/>
          </a:prstGeom>
          <a:solidFill>
            <a:srgbClr val="79CD5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Instruções;</a:t>
            </a:r>
            <a:endParaRPr lang="pt-BR"/>
          </a:p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Validação;</a:t>
            </a:r>
          </a:p>
          <a:p>
            <a:pPr algn="ctr"/>
            <a:r>
              <a:rPr lang="pt-BR" sz="2400">
                <a:solidFill>
                  <a:schemeClr val="tx1"/>
                </a:solidFill>
                <a:latin typeface="Poppins"/>
                <a:ea typeface="+mn-lt"/>
                <a:cs typeface="+mn-lt"/>
              </a:rPr>
              <a:t>Redirecionamento</a:t>
            </a:r>
          </a:p>
        </p:txBody>
      </p:sp>
      <p:pic>
        <p:nvPicPr>
          <p:cNvPr id="43" name="Imagem 4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E9EEB2D-DFF1-B9DB-3264-377ED68A1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0380" y="2300816"/>
            <a:ext cx="7246407" cy="5706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3301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111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39789" y="1275227"/>
            <a:ext cx="13133651" cy="7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BANCO DE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C68FD74-7E88-B5D2-0383-2E7DE2C4F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90" y="2311071"/>
            <a:ext cx="11987661" cy="74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6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AF3FC7F9-B8A9-5E81-8451-872C784261E0}"/>
              </a:ext>
            </a:extLst>
          </p:cNvPr>
          <p:cNvSpPr/>
          <p:nvPr/>
        </p:nvSpPr>
        <p:spPr>
          <a:xfrm>
            <a:off x="-508903" y="4138684"/>
            <a:ext cx="19292454" cy="200890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21335" y="4963999"/>
            <a:ext cx="13133651" cy="92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defRPr/>
            </a:pPr>
            <a:r>
              <a:rPr lang="en-US" sz="8800">
                <a:solidFill>
                  <a:srgbClr val="FFFFFF"/>
                </a:solidFill>
                <a:latin typeface="Poppins Bold"/>
              </a:rPr>
              <a:t>MÁQUINA VIRTUAL </a:t>
            </a: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39789" y="1275227"/>
            <a:ext cx="13133651" cy="7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ARDUINO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09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658951-4EF2-1CAA-C2D8-F41AFC8486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49" r="-283" b="510"/>
          <a:stretch/>
        </p:blipFill>
        <p:spPr>
          <a:xfrm>
            <a:off x="6638" y="2485479"/>
            <a:ext cx="10816912" cy="6196744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C2599DE8-595C-8CA1-6CE2-6C5DED8110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53" t="-172" r="13655" b="-614"/>
          <a:stretch/>
        </p:blipFill>
        <p:spPr>
          <a:xfrm>
            <a:off x="10649654" y="2062211"/>
            <a:ext cx="2606517" cy="2353613"/>
          </a:xfrm>
          <a:prstGeom prst="ellipse">
            <a:avLst/>
          </a:prstGeom>
          <a:ln w="63500" cap="rnd">
            <a:solidFill>
              <a:srgbClr val="79CD5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548CA84-11C9-ABCE-30D2-B12C15FAA2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6047" y="4170699"/>
            <a:ext cx="2321134" cy="1964337"/>
          </a:xfrm>
          <a:prstGeom prst="ellipse">
            <a:avLst/>
          </a:prstGeom>
          <a:ln w="63500" cap="rnd">
            <a:solidFill>
              <a:srgbClr val="79CD5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m 1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293289-4547-8AA9-BC9D-D38E6ED187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0" t="263" r="15947" b="448"/>
          <a:stretch/>
        </p:blipFill>
        <p:spPr>
          <a:xfrm>
            <a:off x="10324476" y="5707191"/>
            <a:ext cx="3478898" cy="3287121"/>
          </a:xfrm>
          <a:prstGeom prst="ellipse">
            <a:avLst/>
          </a:prstGeom>
          <a:ln w="63500" cap="rnd">
            <a:solidFill>
              <a:srgbClr val="79CD5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29110C4-0931-FA91-28A4-4ED58A5ABA1D}"/>
              </a:ext>
            </a:extLst>
          </p:cNvPr>
          <p:cNvSpPr txBox="1"/>
          <p:nvPr/>
        </p:nvSpPr>
        <p:spPr>
          <a:xfrm>
            <a:off x="10830393" y="4572000"/>
            <a:ext cx="239842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Poppins"/>
                <a:ea typeface="Calibri"/>
                <a:cs typeface="Poppins"/>
              </a:rPr>
              <a:t>DHT11</a:t>
            </a:r>
            <a:endParaRPr lang="pt-BR" sz="3200" b="1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5D23968-295D-A07B-B2FE-D29C43E239F9}"/>
              </a:ext>
            </a:extLst>
          </p:cNvPr>
          <p:cNvSpPr txBox="1"/>
          <p:nvPr/>
        </p:nvSpPr>
        <p:spPr>
          <a:xfrm>
            <a:off x="14428032" y="6127229"/>
            <a:ext cx="239842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Poppins"/>
                <a:ea typeface="Calibri"/>
                <a:cs typeface="Poppins"/>
              </a:rPr>
              <a:t>LM35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417C260-F05F-B94C-E9CD-08A7CE1D92EB}"/>
              </a:ext>
            </a:extLst>
          </p:cNvPr>
          <p:cNvSpPr txBox="1"/>
          <p:nvPr/>
        </p:nvSpPr>
        <p:spPr>
          <a:xfrm>
            <a:off x="10980294" y="8994098"/>
            <a:ext cx="239842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Poppins"/>
                <a:ea typeface="Calibri"/>
                <a:cs typeface="Poppins"/>
              </a:rPr>
              <a:t>PORTAS</a:t>
            </a:r>
          </a:p>
        </p:txBody>
      </p:sp>
    </p:spTree>
    <p:extLst>
      <p:ext uri="{BB962C8B-B14F-4D97-AF65-F5344CB8AC3E}">
        <p14:creationId xmlns:p14="http://schemas.microsoft.com/office/powerpoint/2010/main" val="289156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3299951" flipH="1" flipV="1">
            <a:off x="16253735" y="5489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568327" y="8672106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2964576" y="0"/>
                </a:moveTo>
                <a:lnTo>
                  <a:pt x="0" y="0"/>
                </a:lnTo>
                <a:lnTo>
                  <a:pt x="0" y="1656457"/>
                </a:lnTo>
                <a:lnTo>
                  <a:pt x="2964576" y="1656457"/>
                </a:lnTo>
                <a:lnTo>
                  <a:pt x="29645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72941" y="9500335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39789" y="1275227"/>
            <a:ext cx="13133651" cy="7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ARDUINO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rgbClr val="FFFFFF"/>
                </a:solidFill>
                <a:latin typeface="Hind Guntur Bold"/>
              </a:rPr>
              <a:t>10</a:t>
            </a:r>
            <a:endParaRPr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nd Guntur Bold"/>
              <a:cs typeface="Hind Guntur Bold"/>
            </a:endParaRPr>
          </a:p>
        </p:txBody>
      </p:sp>
      <p:sp>
        <p:nvSpPr>
          <p:cNvPr id="21" name="Freeform 21"/>
          <p:cNvSpPr/>
          <p:nvPr/>
        </p:nvSpPr>
        <p:spPr>
          <a:xfrm rot="-8003360" flipH="1" flipV="1">
            <a:off x="-485409" y="747755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01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8869782"/>
            <a:ext cx="2964576" cy="1656457"/>
          </a:xfrm>
          <a:custGeom>
            <a:avLst/>
            <a:gdLst/>
            <a:ahLst/>
            <a:cxnLst/>
            <a:rect l="l" t="t" r="r" b="b"/>
            <a:pathLst>
              <a:path w="2964576" h="1656457">
                <a:moveTo>
                  <a:pt x="0" y="0"/>
                </a:moveTo>
                <a:lnTo>
                  <a:pt x="2964576" y="0"/>
                </a:lnTo>
                <a:lnTo>
                  <a:pt x="2964576" y="1656457"/>
                </a:lnTo>
                <a:lnTo>
                  <a:pt x="0" y="16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2672999" y="5592670"/>
            <a:ext cx="3076212" cy="978333"/>
            <a:chOff x="0" y="0"/>
            <a:chExt cx="10367846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97B54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61596" y="5592670"/>
            <a:ext cx="3076212" cy="978333"/>
            <a:chOff x="0" y="0"/>
            <a:chExt cx="10367846" cy="3230880"/>
          </a:xfrm>
        </p:grpSpPr>
        <p:sp>
          <p:nvSpPr>
            <p:cNvPr id="15" name="Freeform 15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669F4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50193" y="5592670"/>
            <a:ext cx="3076212" cy="978333"/>
            <a:chOff x="0" y="0"/>
            <a:chExt cx="10367846" cy="3230880"/>
          </a:xfrm>
        </p:grpSpPr>
        <p:sp>
          <p:nvSpPr>
            <p:cNvPr id="17" name="Freeform 17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507D3B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38790" y="5592670"/>
            <a:ext cx="3076212" cy="978333"/>
            <a:chOff x="0" y="0"/>
            <a:chExt cx="10367846" cy="3230880"/>
          </a:xfrm>
        </p:grpSpPr>
        <p:sp>
          <p:nvSpPr>
            <p:cNvPr id="19" name="Freeform 19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F6B1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3585547" y="5450732"/>
            <a:ext cx="1251114" cy="313224"/>
            <a:chOff x="0" y="0"/>
            <a:chExt cx="2029110" cy="508000"/>
          </a:xfrm>
        </p:grpSpPr>
        <p:sp>
          <p:nvSpPr>
            <p:cNvPr id="21" name="Freeform 21"/>
            <p:cNvSpPr/>
            <p:nvPr/>
          </p:nvSpPr>
          <p:spPr>
            <a:xfrm>
              <a:off x="158080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97B54D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344933" y="3249443"/>
            <a:ext cx="1732343" cy="1732343"/>
          </a:xfrm>
          <a:custGeom>
            <a:avLst/>
            <a:gdLst/>
            <a:ahLst/>
            <a:cxnLst/>
            <a:rect l="l" t="t" r="r" b="b"/>
            <a:pathLst>
              <a:path w="1732343" h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10162741" y="5450732"/>
            <a:ext cx="1251114" cy="313224"/>
            <a:chOff x="0" y="0"/>
            <a:chExt cx="2029110" cy="508000"/>
          </a:xfrm>
        </p:grpSpPr>
        <p:sp>
          <p:nvSpPr>
            <p:cNvPr id="25" name="Freeform 25"/>
            <p:cNvSpPr/>
            <p:nvPr/>
          </p:nvSpPr>
          <p:spPr>
            <a:xfrm>
              <a:off x="158080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507D3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Freeform 27"/>
          <p:cNvSpPr/>
          <p:nvPr/>
        </p:nvSpPr>
        <p:spPr>
          <a:xfrm>
            <a:off x="9922127" y="3249443"/>
            <a:ext cx="1732343" cy="1732343"/>
          </a:xfrm>
          <a:custGeom>
            <a:avLst/>
            <a:gdLst/>
            <a:ahLst/>
            <a:cxnLst/>
            <a:rect l="l" t="t" r="r" b="b"/>
            <a:pathLst>
              <a:path w="1732343" h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6874144" y="5450732"/>
            <a:ext cx="1251114" cy="313224"/>
            <a:chOff x="0" y="0"/>
            <a:chExt cx="2029110" cy="508000"/>
          </a:xfrm>
        </p:grpSpPr>
        <p:sp>
          <p:nvSpPr>
            <p:cNvPr id="29" name="Freeform 29"/>
            <p:cNvSpPr/>
            <p:nvPr/>
          </p:nvSpPr>
          <p:spPr>
            <a:xfrm>
              <a:off x="158080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669F4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1" name="Freeform 31"/>
          <p:cNvSpPr/>
          <p:nvPr/>
        </p:nvSpPr>
        <p:spPr>
          <a:xfrm>
            <a:off x="6633530" y="3249443"/>
            <a:ext cx="1732343" cy="1732343"/>
          </a:xfrm>
          <a:custGeom>
            <a:avLst/>
            <a:gdLst/>
            <a:ahLst/>
            <a:cxnLst/>
            <a:rect l="l" t="t" r="r" b="b"/>
            <a:pathLst>
              <a:path w="1732343" h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3210724" y="3249443"/>
            <a:ext cx="1732343" cy="1732343"/>
          </a:xfrm>
          <a:custGeom>
            <a:avLst/>
            <a:gdLst/>
            <a:ahLst/>
            <a:cxnLst/>
            <a:rect l="l" t="t" r="r" b="b"/>
            <a:pathLst>
              <a:path w="1732343" h="1732343">
                <a:moveTo>
                  <a:pt x="0" y="0"/>
                </a:moveTo>
                <a:lnTo>
                  <a:pt x="1732343" y="0"/>
                </a:lnTo>
                <a:lnTo>
                  <a:pt x="1732343" y="1732344"/>
                </a:lnTo>
                <a:lnTo>
                  <a:pt x="0" y="1732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TextBox 33"/>
          <p:cNvSpPr txBox="1"/>
          <p:nvPr/>
        </p:nvSpPr>
        <p:spPr>
          <a:xfrm>
            <a:off x="1839789" y="1275227"/>
            <a:ext cx="1313365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PRÓXIMOS PASSOS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4749" y="665920"/>
            <a:ext cx="97148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0">
                <a:solidFill>
                  <a:srgbClr val="FFFFFF"/>
                </a:solidFill>
                <a:latin typeface="Hind Guntur Bold"/>
              </a:rPr>
              <a:t>11</a:t>
            </a:r>
          </a:p>
          <a:p>
            <a:pPr>
              <a:lnSpc>
                <a:spcPts val="6725"/>
              </a:lnSpc>
            </a:pPr>
            <a:endParaRPr lang="en-US" sz="4800">
              <a:solidFill>
                <a:srgbClr val="FFFFFF"/>
              </a:solidFill>
              <a:latin typeface="Hind Guntur Bold"/>
              <a:cs typeface="Hind Guntu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11953" y="368877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9147" y="368877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00550" y="368877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77744" y="368877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Bold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43172" y="6726657"/>
            <a:ext cx="3294321" cy="1587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Distribuição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do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sistema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em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duas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máquinas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 </a:t>
            </a:r>
            <a:endParaRPr lang="pt-BR" sz="2800">
              <a:ea typeface="Calibri"/>
              <a:cs typeface="Calibri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244194" y="6726657"/>
            <a:ext cx="3069470" cy="158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err="1">
                <a:solidFill>
                  <a:srgbClr val="FFFFFF"/>
                </a:solidFill>
                <a:latin typeface="Poppins Bold"/>
                <a:cs typeface="Poppins Bold"/>
              </a:rPr>
              <a:t>Implementação</a:t>
            </a:r>
            <a:r>
              <a:rPr lang="en-US" sz="2800">
                <a:solidFill>
                  <a:srgbClr val="FFFFFF"/>
                </a:solidFill>
                <a:latin typeface="Poppins Bold"/>
                <a:cs typeface="Poppins Bold"/>
              </a:rPr>
              <a:t> de ferramenta de Help Desk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26679" y="6726657"/>
            <a:ext cx="3594123" cy="2666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Desenvolvimento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do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cadastro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de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propriedades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e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finalização</a:t>
            </a: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 de login para o </a:t>
            </a:r>
            <a:r>
              <a:rPr lang="en-US" sz="2800" err="1">
                <a:solidFill>
                  <a:srgbClr val="FFFFFF"/>
                </a:solidFill>
                <a:latin typeface="Poppins Bold"/>
                <a:ea typeface="Calibri"/>
                <a:cs typeface="Poppins Bold"/>
              </a:rPr>
              <a:t>usuário</a:t>
            </a:r>
            <a:endParaRPr lang="en-US" sz="2800">
              <a:solidFill>
                <a:srgbClr val="FFFFFF"/>
              </a:solidFill>
              <a:latin typeface="Poppins Bold"/>
              <a:ea typeface="Calibri"/>
              <a:cs typeface="Poppins Bold"/>
            </a:endParaRPr>
          </a:p>
        </p:txBody>
      </p:sp>
      <p:grpSp>
        <p:nvGrpSpPr>
          <p:cNvPr id="43" name="Group 43"/>
          <p:cNvGrpSpPr/>
          <p:nvPr/>
        </p:nvGrpSpPr>
        <p:grpSpPr>
          <a:xfrm rot="5400000">
            <a:off x="13451338" y="5436058"/>
            <a:ext cx="1251114" cy="313224"/>
            <a:chOff x="0" y="0"/>
            <a:chExt cx="2029110" cy="508000"/>
          </a:xfrm>
        </p:grpSpPr>
        <p:sp>
          <p:nvSpPr>
            <p:cNvPr id="44" name="Freeform 44"/>
            <p:cNvSpPr/>
            <p:nvPr/>
          </p:nvSpPr>
          <p:spPr>
            <a:xfrm>
              <a:off x="158080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0F6B1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6" name="Freeform 46"/>
          <p:cNvSpPr/>
          <p:nvPr/>
        </p:nvSpPr>
        <p:spPr>
          <a:xfrm rot="2700000" flipH="1" flipV="1">
            <a:off x="16142738" y="7311197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TextBox 40">
            <a:extLst>
              <a:ext uri="{FF2B5EF4-FFF2-40B4-BE49-F238E27FC236}">
                <a16:creationId xmlns:a16="http://schemas.microsoft.com/office/drawing/2014/main" id="{E02C65C8-F7B0-459A-0BAD-9B7C73C265B5}"/>
              </a:ext>
            </a:extLst>
          </p:cNvPr>
          <p:cNvSpPr txBox="1"/>
          <p:nvPr/>
        </p:nvSpPr>
        <p:spPr>
          <a:xfrm>
            <a:off x="2788925" y="6726656"/>
            <a:ext cx="2825879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err="1">
                <a:solidFill>
                  <a:srgbClr val="FFFFFF"/>
                </a:solidFill>
                <a:latin typeface="Poppins Bold"/>
                <a:cs typeface="Poppins Bold"/>
              </a:rPr>
              <a:t>Conexão</a:t>
            </a:r>
            <a:r>
              <a:rPr lang="en-US" sz="2800">
                <a:solidFill>
                  <a:srgbClr val="FFFFFF"/>
                </a:solidFill>
                <a:latin typeface="Poppins Bold"/>
                <a:cs typeface="Poppins Bold"/>
              </a:rPr>
              <a:t> dos </a:t>
            </a:r>
            <a:r>
              <a:rPr lang="en-US" sz="2800" err="1">
                <a:solidFill>
                  <a:srgbClr val="FFFFFF"/>
                </a:solidFill>
                <a:latin typeface="Poppins Bold"/>
                <a:cs typeface="Poppins Bold"/>
              </a:rPr>
              <a:t>componentes</a:t>
            </a:r>
            <a:r>
              <a:rPr lang="en-US" sz="2800">
                <a:solidFill>
                  <a:srgbClr val="FFFFFF"/>
                </a:solidFill>
                <a:latin typeface="Poppins Bold"/>
                <a:cs typeface="Poppins Bold"/>
              </a:rPr>
              <a:t> com o banco de dados.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88449" y="807575"/>
            <a:ext cx="14468871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400">
                <a:solidFill>
                  <a:srgbClr val="FFFFFF"/>
                </a:solidFill>
                <a:latin typeface="Poppins Bold"/>
              </a:rPr>
              <a:t>INTEGRANTES</a:t>
            </a:r>
          </a:p>
        </p:txBody>
      </p:sp>
      <p:sp>
        <p:nvSpPr>
          <p:cNvPr id="6" name="AutoShape 6"/>
          <p:cNvSpPr/>
          <p:nvPr/>
        </p:nvSpPr>
        <p:spPr>
          <a:xfrm rot="-6501">
            <a:off x="788440" y="68884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193730" y="8887745"/>
            <a:ext cx="3257950" cy="3257950"/>
          </a:xfrm>
          <a:custGeom>
            <a:avLst/>
            <a:gdLst/>
            <a:ahLst/>
            <a:cxnLst/>
            <a:rect l="l" t="t" r="r" b="b"/>
            <a:pathLst>
              <a:path w="3257950" h="3257950">
                <a:moveTo>
                  <a:pt x="0" y="0"/>
                </a:moveTo>
                <a:lnTo>
                  <a:pt x="3257950" y="0"/>
                </a:lnTo>
                <a:lnTo>
                  <a:pt x="3257950" y="3257949"/>
                </a:lnTo>
                <a:lnTo>
                  <a:pt x="0" y="325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1109188" flipV="1">
            <a:off x="16631456" y="-297173"/>
            <a:ext cx="2288858" cy="4114800"/>
          </a:xfrm>
          <a:custGeom>
            <a:avLst/>
            <a:gdLst/>
            <a:ahLst/>
            <a:cxnLst/>
            <a:rect l="l" t="t" r="r" b="b"/>
            <a:pathLst>
              <a:path w="2288858" h="4114800">
                <a:moveTo>
                  <a:pt x="0" y="4114800"/>
                </a:moveTo>
                <a:lnTo>
                  <a:pt x="2288857" y="4114800"/>
                </a:lnTo>
                <a:lnTo>
                  <a:pt x="22888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2281966">
            <a:off x="16973058" y="7952221"/>
            <a:ext cx="2288858" cy="4114800"/>
          </a:xfrm>
          <a:custGeom>
            <a:avLst/>
            <a:gdLst/>
            <a:ahLst/>
            <a:cxnLst/>
            <a:rect l="l" t="t" r="r" b="b"/>
            <a:pathLst>
              <a:path w="2288858" h="4114800">
                <a:moveTo>
                  <a:pt x="0" y="0"/>
                </a:moveTo>
                <a:lnTo>
                  <a:pt x="2288858" y="0"/>
                </a:lnTo>
                <a:lnTo>
                  <a:pt x="2288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5456971" y="639166"/>
            <a:ext cx="3604659" cy="828756"/>
            <a:chOff x="0" y="0"/>
            <a:chExt cx="949375" cy="2182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9375" cy="218273"/>
            </a:xfrm>
            <a:custGeom>
              <a:avLst/>
              <a:gdLst/>
              <a:ahLst/>
              <a:cxnLst/>
              <a:rect l="l" t="t" r="r" b="b"/>
              <a:pathLst>
                <a:path w="949375" h="218273">
                  <a:moveTo>
                    <a:pt x="109137" y="0"/>
                  </a:moveTo>
                  <a:lnTo>
                    <a:pt x="840239" y="0"/>
                  </a:lnTo>
                  <a:cubicBezTo>
                    <a:pt x="869183" y="0"/>
                    <a:pt x="896943" y="11498"/>
                    <a:pt x="917410" y="31965"/>
                  </a:cubicBezTo>
                  <a:cubicBezTo>
                    <a:pt x="937877" y="52432"/>
                    <a:pt x="949375" y="80192"/>
                    <a:pt x="949375" y="109137"/>
                  </a:cubicBezTo>
                  <a:lnTo>
                    <a:pt x="949375" y="109137"/>
                  </a:lnTo>
                  <a:cubicBezTo>
                    <a:pt x="949375" y="138081"/>
                    <a:pt x="937877" y="165841"/>
                    <a:pt x="917410" y="186308"/>
                  </a:cubicBezTo>
                  <a:cubicBezTo>
                    <a:pt x="896943" y="206775"/>
                    <a:pt x="869183" y="218273"/>
                    <a:pt x="840239" y="218273"/>
                  </a:cubicBezTo>
                  <a:lnTo>
                    <a:pt x="109137" y="218273"/>
                  </a:lnTo>
                  <a:cubicBezTo>
                    <a:pt x="80192" y="218273"/>
                    <a:pt x="52432" y="206775"/>
                    <a:pt x="31965" y="186308"/>
                  </a:cubicBezTo>
                  <a:cubicBezTo>
                    <a:pt x="11498" y="165841"/>
                    <a:pt x="0" y="138081"/>
                    <a:pt x="0" y="109137"/>
                  </a:cubicBezTo>
                  <a:lnTo>
                    <a:pt x="0" y="109137"/>
                  </a:lnTo>
                  <a:cubicBezTo>
                    <a:pt x="0" y="80192"/>
                    <a:pt x="11498" y="52432"/>
                    <a:pt x="31965" y="31965"/>
                  </a:cubicBezTo>
                  <a:cubicBezTo>
                    <a:pt x="52432" y="11498"/>
                    <a:pt x="80192" y="0"/>
                    <a:pt x="109137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49375" cy="26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58071" y="313816"/>
            <a:ext cx="2143827" cy="1429769"/>
          </a:xfrm>
          <a:custGeom>
            <a:avLst/>
            <a:gdLst/>
            <a:ahLst/>
            <a:cxnLst/>
            <a:rect l="l" t="t" r="r" b="b"/>
            <a:pathLst>
              <a:path w="2143827" h="1429769">
                <a:moveTo>
                  <a:pt x="0" y="0"/>
                </a:moveTo>
                <a:lnTo>
                  <a:pt x="2143827" y="0"/>
                </a:lnTo>
                <a:lnTo>
                  <a:pt x="2143827" y="1429768"/>
                </a:lnTo>
                <a:lnTo>
                  <a:pt x="0" y="1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60" b="-62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1" name="Fluxograma: Processo 130">
            <a:extLst>
              <a:ext uri="{FF2B5EF4-FFF2-40B4-BE49-F238E27FC236}">
                <a16:creationId xmlns:a16="http://schemas.microsoft.com/office/drawing/2014/main" id="{756752D6-E5D4-20E8-8552-E389DA5A0880}"/>
              </a:ext>
            </a:extLst>
          </p:cNvPr>
          <p:cNvSpPr/>
          <p:nvPr/>
        </p:nvSpPr>
        <p:spPr>
          <a:xfrm>
            <a:off x="1664099" y="4798312"/>
            <a:ext cx="3406252" cy="65829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Ana Claudia F. da Silva</a:t>
            </a:r>
          </a:p>
        </p:txBody>
      </p:sp>
      <p:pic>
        <p:nvPicPr>
          <p:cNvPr id="132" name="Imagem 131">
            <a:extLst>
              <a:ext uri="{FF2B5EF4-FFF2-40B4-BE49-F238E27FC236}">
                <a16:creationId xmlns:a16="http://schemas.microsoft.com/office/drawing/2014/main" id="{051DB5D6-583D-31EA-2260-97B336A4BB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551" b="3551"/>
          <a:stretch/>
        </p:blipFill>
        <p:spPr>
          <a:xfrm>
            <a:off x="2070787" y="1947506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6E06051A-A2D1-A5BF-09F5-394AC92C9EF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242" b="5242"/>
          <a:stretch/>
        </p:blipFill>
        <p:spPr>
          <a:xfrm>
            <a:off x="7285596" y="6112660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pic>
        <p:nvPicPr>
          <p:cNvPr id="134" name="Imagem 133">
            <a:extLst>
              <a:ext uri="{FF2B5EF4-FFF2-40B4-BE49-F238E27FC236}">
                <a16:creationId xmlns:a16="http://schemas.microsoft.com/office/drawing/2014/main" id="{EECE3879-D4F5-B422-BB3D-4CB98950C10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197" b="12197"/>
          <a:stretch/>
        </p:blipFill>
        <p:spPr>
          <a:xfrm>
            <a:off x="7211303" y="1832496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ED57FEF2-7A88-1270-3C1E-18EB62940D4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2" b="282"/>
          <a:stretch/>
        </p:blipFill>
        <p:spPr>
          <a:xfrm>
            <a:off x="2056252" y="6084711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pic>
        <p:nvPicPr>
          <p:cNvPr id="136" name="Imagem 135">
            <a:extLst>
              <a:ext uri="{FF2B5EF4-FFF2-40B4-BE49-F238E27FC236}">
                <a16:creationId xmlns:a16="http://schemas.microsoft.com/office/drawing/2014/main" id="{D1ACDAD6-2C6E-EA02-0C00-8795A8540C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467" t="-2534" r="467" b="41071"/>
          <a:stretch/>
        </p:blipFill>
        <p:spPr>
          <a:xfrm>
            <a:off x="12351819" y="6192390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5F459558-DDCD-E8D6-1881-68BC9018352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6047" b="16047"/>
          <a:stretch/>
        </p:blipFill>
        <p:spPr>
          <a:xfrm>
            <a:off x="12351819" y="1859975"/>
            <a:ext cx="2658138" cy="2643122"/>
          </a:xfrm>
          <a:prstGeom prst="flowChartConnector">
            <a:avLst/>
          </a:prstGeom>
          <a:ln w="28575">
            <a:solidFill>
              <a:srgbClr val="A2DC88"/>
            </a:solidFill>
          </a:ln>
        </p:spPr>
      </p:pic>
      <p:sp>
        <p:nvSpPr>
          <p:cNvPr id="138" name="Fluxograma: Processo 137">
            <a:extLst>
              <a:ext uri="{FF2B5EF4-FFF2-40B4-BE49-F238E27FC236}">
                <a16:creationId xmlns:a16="http://schemas.microsoft.com/office/drawing/2014/main" id="{1F0E0EA5-BEBB-F49E-C037-DE9F05B296CC}"/>
              </a:ext>
            </a:extLst>
          </p:cNvPr>
          <p:cNvSpPr/>
          <p:nvPr/>
        </p:nvSpPr>
        <p:spPr>
          <a:xfrm>
            <a:off x="1588302" y="8787614"/>
            <a:ext cx="3623107" cy="81480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Gustavo Aloe G.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 Moraes</a:t>
            </a:r>
          </a:p>
        </p:txBody>
      </p:sp>
      <p:sp>
        <p:nvSpPr>
          <p:cNvPr id="139" name="Fluxograma: Processo 138">
            <a:extLst>
              <a:ext uri="{FF2B5EF4-FFF2-40B4-BE49-F238E27FC236}">
                <a16:creationId xmlns:a16="http://schemas.microsoft.com/office/drawing/2014/main" id="{F49816D0-B722-C7E5-D240-369735CF2FD4}"/>
              </a:ext>
            </a:extLst>
          </p:cNvPr>
          <p:cNvSpPr/>
          <p:nvPr/>
        </p:nvSpPr>
        <p:spPr>
          <a:xfrm>
            <a:off x="6911539" y="8835512"/>
            <a:ext cx="3406252" cy="65829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Miguel de Oliveira Santos</a:t>
            </a:r>
          </a:p>
        </p:txBody>
      </p:sp>
      <p:sp>
        <p:nvSpPr>
          <p:cNvPr id="140" name="Fluxograma: Processo 139">
            <a:extLst>
              <a:ext uri="{FF2B5EF4-FFF2-40B4-BE49-F238E27FC236}">
                <a16:creationId xmlns:a16="http://schemas.microsoft.com/office/drawing/2014/main" id="{45FF7DFA-8F3C-F621-63A6-77E17E35EA34}"/>
              </a:ext>
            </a:extLst>
          </p:cNvPr>
          <p:cNvSpPr/>
          <p:nvPr/>
        </p:nvSpPr>
        <p:spPr>
          <a:xfrm>
            <a:off x="7047623" y="4655107"/>
            <a:ext cx="3406252" cy="65829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Bianca Alves Pinheiro</a:t>
            </a:r>
          </a:p>
        </p:txBody>
      </p:sp>
      <p:sp>
        <p:nvSpPr>
          <p:cNvPr id="141" name="Fluxograma: Processo 140">
            <a:extLst>
              <a:ext uri="{FF2B5EF4-FFF2-40B4-BE49-F238E27FC236}">
                <a16:creationId xmlns:a16="http://schemas.microsoft.com/office/drawing/2014/main" id="{106A0E8C-2C79-18F4-9B0C-5B8C7768AF5C}"/>
              </a:ext>
            </a:extLst>
          </p:cNvPr>
          <p:cNvSpPr/>
          <p:nvPr/>
        </p:nvSpPr>
        <p:spPr>
          <a:xfrm>
            <a:off x="12007928" y="4699588"/>
            <a:ext cx="3406252" cy="65829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Davi Daparé</a:t>
            </a:r>
          </a:p>
        </p:txBody>
      </p:sp>
      <p:sp>
        <p:nvSpPr>
          <p:cNvPr id="142" name="Fluxograma: Processo 141">
            <a:extLst>
              <a:ext uri="{FF2B5EF4-FFF2-40B4-BE49-F238E27FC236}">
                <a16:creationId xmlns:a16="http://schemas.microsoft.com/office/drawing/2014/main" id="{2302A090-5689-30DC-BCA9-38A73C5ED61D}"/>
              </a:ext>
            </a:extLst>
          </p:cNvPr>
          <p:cNvSpPr/>
          <p:nvPr/>
        </p:nvSpPr>
        <p:spPr>
          <a:xfrm>
            <a:off x="11977762" y="9011732"/>
            <a:ext cx="3406252" cy="658291"/>
          </a:xfrm>
          <a:prstGeom prst="flowChartProcess">
            <a:avLst/>
          </a:prstGeom>
          <a:solidFill>
            <a:srgbClr val="A2DC88"/>
          </a:solidFill>
          <a:ln w="25400" cap="flat" cmpd="sng" algn="ctr">
            <a:solidFill>
              <a:srgbClr val="A2DC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1" u="none" strike="noStrike" kern="0" cap="none" spc="0" normalizeH="0" baseline="0" noProof="0">
                <a:ln>
                  <a:noFill/>
                </a:ln>
                <a:solidFill>
                  <a:srgbClr val="23301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Murillo Lima C. Marques </a:t>
            </a:r>
          </a:p>
        </p:txBody>
      </p: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74732CF9-DF43-0304-35EC-2A41F3F77F74}"/>
              </a:ext>
            </a:extLst>
          </p:cNvPr>
          <p:cNvSpPr txBox="1"/>
          <p:nvPr/>
        </p:nvSpPr>
        <p:spPr>
          <a:xfrm>
            <a:off x="12653221" y="5453209"/>
            <a:ext cx="20972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 err="1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dapareh</a:t>
            </a:r>
            <a:endParaRPr lang="pt-BR" err="1">
              <a:solidFill>
                <a:schemeClr val="accent3">
                  <a:lumMod val="20000"/>
                  <a:lumOff val="8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E86B14FE-BEA2-7860-2098-221D7DD7C476}"/>
              </a:ext>
            </a:extLst>
          </p:cNvPr>
          <p:cNvSpPr txBox="1"/>
          <p:nvPr/>
        </p:nvSpPr>
        <p:spPr>
          <a:xfrm>
            <a:off x="7284452" y="9495637"/>
            <a:ext cx="295600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miguelsantos1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EE1984AD-BF9C-5A6D-6C79-C50B2A443E55}"/>
              </a:ext>
            </a:extLst>
          </p:cNvPr>
          <p:cNvSpPr txBox="1"/>
          <p:nvPr/>
        </p:nvSpPr>
        <p:spPr>
          <a:xfrm>
            <a:off x="2039880" y="9667870"/>
            <a:ext cx="26388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 err="1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GustavoAloe</a:t>
            </a:r>
            <a:endParaRPr lang="pt-BR" kern="0">
              <a:solidFill>
                <a:schemeClr val="accent3">
                  <a:lumMod val="20000"/>
                  <a:lumOff val="80000"/>
                </a:schemeClr>
              </a:solidFill>
              <a:latin typeface="Manrope"/>
              <a:cs typeface="Arial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05698B93-4735-7D63-04FA-B817F78BDCBF}"/>
              </a:ext>
            </a:extLst>
          </p:cNvPr>
          <p:cNvSpPr txBox="1"/>
          <p:nvPr/>
        </p:nvSpPr>
        <p:spPr>
          <a:xfrm>
            <a:off x="7616022" y="5354373"/>
            <a:ext cx="22851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 err="1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BiaAlvesP</a:t>
            </a:r>
            <a:endParaRPr lang="pt-BR" kern="0">
              <a:solidFill>
                <a:schemeClr val="accent3">
                  <a:lumMod val="20000"/>
                  <a:lumOff val="80000"/>
                </a:schemeClr>
              </a:solidFill>
              <a:latin typeface="Manrope"/>
              <a:cs typeface="Arial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19BA7C4D-1600-4ECD-600E-D6D931D9DE51}"/>
              </a:ext>
            </a:extLst>
          </p:cNvPr>
          <p:cNvSpPr txBox="1"/>
          <p:nvPr/>
        </p:nvSpPr>
        <p:spPr>
          <a:xfrm>
            <a:off x="1925704" y="5460731"/>
            <a:ext cx="29538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 err="1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anacampaner</a:t>
            </a:r>
            <a:endParaRPr lang="pt-BR" kern="0">
              <a:solidFill>
                <a:schemeClr val="accent3">
                  <a:lumMod val="20000"/>
                  <a:lumOff val="80000"/>
                </a:schemeClr>
              </a:solidFill>
              <a:latin typeface="Manrope"/>
              <a:cs typeface="Arial"/>
            </a:endParaRPr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EBC4DD58-1A95-F68C-9175-019B40CBCF3B}"/>
              </a:ext>
            </a:extLst>
          </p:cNvPr>
          <p:cNvSpPr txBox="1"/>
          <p:nvPr/>
        </p:nvSpPr>
        <p:spPr>
          <a:xfrm>
            <a:off x="12632704" y="9683528"/>
            <a:ext cx="20954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pt-BR" b="1" kern="0" err="1">
                <a:solidFill>
                  <a:srgbClr val="6FED6F"/>
                </a:solidFill>
                <a:latin typeface="Manrope"/>
                <a:cs typeface="Arial"/>
                <a:sym typeface="Arial"/>
              </a:rPr>
              <a:t>Github</a:t>
            </a:r>
            <a:r>
              <a:rPr lang="pt-BR" b="1" kern="0">
                <a:solidFill>
                  <a:srgbClr val="6FED6F"/>
                </a:solidFill>
                <a:latin typeface="Manrope"/>
                <a:cs typeface="Arial"/>
                <a:sym typeface="Arial"/>
              </a:rPr>
              <a:t>: </a:t>
            </a:r>
            <a:r>
              <a:rPr lang="pt-BR" kern="0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Murillo-</a:t>
            </a:r>
            <a:r>
              <a:rPr lang="pt-BR" kern="0" err="1">
                <a:solidFill>
                  <a:schemeClr val="accent3">
                    <a:lumMod val="20000"/>
                    <a:lumOff val="80000"/>
                  </a:schemeClr>
                </a:solidFill>
                <a:latin typeface="Manrope"/>
                <a:cs typeface="Arial"/>
                <a:sym typeface="Arial"/>
              </a:rPr>
              <a:t>lc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/>
      <p:bldP spid="144" grpId="0" animBg="1"/>
      <p:bldP spid="145" grpId="0"/>
      <p:bldP spid="146" grpId="0"/>
      <p:bldP spid="147" grpId="0"/>
      <p:bldP spid="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-943005" y="5544444"/>
            <a:ext cx="3644144" cy="6551270"/>
          </a:xfrm>
          <a:custGeom>
            <a:avLst/>
            <a:gdLst/>
            <a:ahLst/>
            <a:cxnLst/>
            <a:rect l="l" t="t" r="r" b="b"/>
            <a:pathLst>
              <a:path w="3644144" h="6551270">
                <a:moveTo>
                  <a:pt x="3644144" y="0"/>
                </a:moveTo>
                <a:lnTo>
                  <a:pt x="0" y="0"/>
                </a:lnTo>
                <a:lnTo>
                  <a:pt x="0" y="6551271"/>
                </a:lnTo>
                <a:lnTo>
                  <a:pt x="3644144" y="6551271"/>
                </a:lnTo>
                <a:lnTo>
                  <a:pt x="36441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914744" y="4946802"/>
            <a:ext cx="12933485" cy="1404651"/>
            <a:chOff x="0" y="0"/>
            <a:chExt cx="3406350" cy="3699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6350" cy="369949"/>
            </a:xfrm>
            <a:custGeom>
              <a:avLst/>
              <a:gdLst/>
              <a:ahLst/>
              <a:cxnLst/>
              <a:rect l="l" t="t" r="r" b="b"/>
              <a:pathLst>
                <a:path w="3406350" h="369949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39421"/>
                  </a:lnTo>
                  <a:cubicBezTo>
                    <a:pt x="3406350" y="347518"/>
                    <a:pt x="3403133" y="355283"/>
                    <a:pt x="3397408" y="361008"/>
                  </a:cubicBezTo>
                  <a:cubicBezTo>
                    <a:pt x="3391683" y="366733"/>
                    <a:pt x="3383918" y="369949"/>
                    <a:pt x="3375821" y="369949"/>
                  </a:cubicBezTo>
                  <a:lnTo>
                    <a:pt x="30528" y="369949"/>
                  </a:lnTo>
                  <a:cubicBezTo>
                    <a:pt x="22432" y="369949"/>
                    <a:pt x="14667" y="366733"/>
                    <a:pt x="8942" y="361008"/>
                  </a:cubicBezTo>
                  <a:cubicBezTo>
                    <a:pt x="3216" y="355283"/>
                    <a:pt x="0" y="347518"/>
                    <a:pt x="0" y="339421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406350" cy="417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73773" y="5090327"/>
            <a:ext cx="970625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https://www.sna.agr.br/o-brasil-tornou-se-o-maior-exportador-de-soja-gracas-ao-empreendedorismo-dos-produtores-e-a-pesquisa-agropecuaria/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88685" y="6572313"/>
            <a:ext cx="12933485" cy="1496160"/>
            <a:chOff x="0" y="0"/>
            <a:chExt cx="3406350" cy="3940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6350" cy="394050"/>
            </a:xfrm>
            <a:custGeom>
              <a:avLst/>
              <a:gdLst/>
              <a:ahLst/>
              <a:cxnLst/>
              <a:rect l="l" t="t" r="r" b="b"/>
              <a:pathLst>
                <a:path w="3406350" h="3940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63522"/>
                  </a:lnTo>
                  <a:cubicBezTo>
                    <a:pt x="3406350" y="371619"/>
                    <a:pt x="3403133" y="379384"/>
                    <a:pt x="3397408" y="385109"/>
                  </a:cubicBezTo>
                  <a:cubicBezTo>
                    <a:pt x="3391683" y="390834"/>
                    <a:pt x="3383918" y="394050"/>
                    <a:pt x="3375821" y="394050"/>
                  </a:cubicBezTo>
                  <a:lnTo>
                    <a:pt x="30528" y="394050"/>
                  </a:lnTo>
                  <a:cubicBezTo>
                    <a:pt x="22432" y="394050"/>
                    <a:pt x="14667" y="390834"/>
                    <a:pt x="8942" y="385109"/>
                  </a:cubicBezTo>
                  <a:cubicBezTo>
                    <a:pt x="3216" y="379384"/>
                    <a:pt x="0" y="371619"/>
                    <a:pt x="0" y="363522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406350" cy="441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73773" y="6761593"/>
            <a:ext cx="10479626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https://www.noticiasagricolas.com.br/artigos/artigos-geral/366286-grau-de-umidade-soja-adequacao-e-suas-implicacoes-na-conservacao-logistica-e-competitividade.html</a:t>
            </a:r>
          </a:p>
        </p:txBody>
      </p:sp>
      <p:sp>
        <p:nvSpPr>
          <p:cNvPr id="15" name="Freeform 15"/>
          <p:cNvSpPr/>
          <p:nvPr/>
        </p:nvSpPr>
        <p:spPr>
          <a:xfrm>
            <a:off x="7503723" y="8673997"/>
            <a:ext cx="1755526" cy="980900"/>
          </a:xfrm>
          <a:custGeom>
            <a:avLst/>
            <a:gdLst/>
            <a:ahLst/>
            <a:cxnLst/>
            <a:rect l="l" t="t" r="r" b="b"/>
            <a:pathLst>
              <a:path w="1755526" h="980900">
                <a:moveTo>
                  <a:pt x="0" y="0"/>
                </a:moveTo>
                <a:lnTo>
                  <a:pt x="1755526" y="0"/>
                </a:lnTo>
                <a:lnTo>
                  <a:pt x="1755526" y="980900"/>
                </a:lnTo>
                <a:lnTo>
                  <a:pt x="0" y="98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851307" y="8316466"/>
            <a:ext cx="14323796" cy="1244511"/>
            <a:chOff x="0" y="0"/>
            <a:chExt cx="3772522" cy="3277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2522" cy="327772"/>
            </a:xfrm>
            <a:custGeom>
              <a:avLst/>
              <a:gdLst/>
              <a:ahLst/>
              <a:cxnLst/>
              <a:rect l="l" t="t" r="r" b="b"/>
              <a:pathLst>
                <a:path w="3772522" h="327772">
                  <a:moveTo>
                    <a:pt x="27565" y="0"/>
                  </a:moveTo>
                  <a:lnTo>
                    <a:pt x="3744957" y="0"/>
                  </a:lnTo>
                  <a:cubicBezTo>
                    <a:pt x="3752268" y="0"/>
                    <a:pt x="3759279" y="2904"/>
                    <a:pt x="3764449" y="8074"/>
                  </a:cubicBezTo>
                  <a:cubicBezTo>
                    <a:pt x="3769618" y="13243"/>
                    <a:pt x="3772522" y="20254"/>
                    <a:pt x="3772522" y="27565"/>
                  </a:cubicBezTo>
                  <a:lnTo>
                    <a:pt x="3772522" y="300207"/>
                  </a:lnTo>
                  <a:cubicBezTo>
                    <a:pt x="3772522" y="307518"/>
                    <a:pt x="3769618" y="314529"/>
                    <a:pt x="3764449" y="319699"/>
                  </a:cubicBezTo>
                  <a:cubicBezTo>
                    <a:pt x="3759279" y="324868"/>
                    <a:pt x="3752268" y="327772"/>
                    <a:pt x="3744957" y="327772"/>
                  </a:cubicBezTo>
                  <a:lnTo>
                    <a:pt x="27565" y="327772"/>
                  </a:lnTo>
                  <a:cubicBezTo>
                    <a:pt x="20254" y="327772"/>
                    <a:pt x="13243" y="324868"/>
                    <a:pt x="8074" y="319699"/>
                  </a:cubicBezTo>
                  <a:cubicBezTo>
                    <a:pt x="2904" y="314529"/>
                    <a:pt x="0" y="307518"/>
                    <a:pt x="0" y="300207"/>
                  </a:cubicBezTo>
                  <a:lnTo>
                    <a:pt x="0" y="27565"/>
                  </a:lnTo>
                  <a:cubicBezTo>
                    <a:pt x="0" y="20254"/>
                    <a:pt x="2904" y="13243"/>
                    <a:pt x="8074" y="8074"/>
                  </a:cubicBezTo>
                  <a:cubicBezTo>
                    <a:pt x="13243" y="2904"/>
                    <a:pt x="20254" y="0"/>
                    <a:pt x="27565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772522" cy="375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73773" y="8565659"/>
            <a:ext cx="996156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https://www.siacon.com.br/BlogSIA/o-dilema-do-teor-de-umidade-da-soja/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51307" y="3359390"/>
            <a:ext cx="12933485" cy="1387386"/>
            <a:chOff x="0" y="0"/>
            <a:chExt cx="3406350" cy="3654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06350" cy="365402"/>
            </a:xfrm>
            <a:custGeom>
              <a:avLst/>
              <a:gdLst/>
              <a:ahLst/>
              <a:cxnLst/>
              <a:rect l="l" t="t" r="r" b="b"/>
              <a:pathLst>
                <a:path w="3406350" h="365402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334874"/>
                  </a:lnTo>
                  <a:cubicBezTo>
                    <a:pt x="3406350" y="342970"/>
                    <a:pt x="3403133" y="350735"/>
                    <a:pt x="3397408" y="356461"/>
                  </a:cubicBezTo>
                  <a:cubicBezTo>
                    <a:pt x="3391683" y="362186"/>
                    <a:pt x="3383918" y="365402"/>
                    <a:pt x="3375821" y="365402"/>
                  </a:cubicBezTo>
                  <a:lnTo>
                    <a:pt x="30528" y="365402"/>
                  </a:lnTo>
                  <a:cubicBezTo>
                    <a:pt x="22432" y="365402"/>
                    <a:pt x="14667" y="362186"/>
                    <a:pt x="8942" y="356461"/>
                  </a:cubicBezTo>
                  <a:cubicBezTo>
                    <a:pt x="3216" y="350735"/>
                    <a:pt x="0" y="342970"/>
                    <a:pt x="0" y="334874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406350" cy="413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34281" y="2314885"/>
            <a:ext cx="7246120" cy="7246091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9420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22055" y="2502659"/>
            <a:ext cx="6870573" cy="6870545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51307" y="1636402"/>
            <a:ext cx="711655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Hind Guntur Bold"/>
              </a:rPr>
              <a:t>BIBLIOGRAFIA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3324" y="665920"/>
            <a:ext cx="97148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0">
                <a:solidFill>
                  <a:srgbClr val="FFFFFF"/>
                </a:solidFill>
                <a:latin typeface="Hind Guntur Bold"/>
              </a:rPr>
              <a:t>12</a:t>
            </a:r>
          </a:p>
          <a:p>
            <a:pPr>
              <a:lnSpc>
                <a:spcPts val="6725"/>
              </a:lnSpc>
            </a:pPr>
            <a:endParaRPr lang="en-US" sz="4800">
              <a:solidFill>
                <a:srgbClr val="FFFFFF"/>
              </a:solidFill>
              <a:latin typeface="Hind Guntur Bold"/>
              <a:cs typeface="Hind Guntu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73773" y="3680021"/>
            <a:ext cx="9706254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Maven Pro"/>
              </a:rPr>
              <a:t>https://ainfo.cnptia.embrapa.br/digital/bitstream/item/79567/1/comunicado-271.pdf</a:t>
            </a:r>
          </a:p>
        </p:txBody>
      </p:sp>
      <p:sp>
        <p:nvSpPr>
          <p:cNvPr id="30" name="Freeform 30"/>
          <p:cNvSpPr/>
          <p:nvPr/>
        </p:nvSpPr>
        <p:spPr>
          <a:xfrm>
            <a:off x="7808523" y="1486657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0" y="0"/>
                </a:moveTo>
                <a:lnTo>
                  <a:pt x="2601581" y="0"/>
                </a:lnTo>
                <a:lnTo>
                  <a:pt x="2601581" y="1453633"/>
                </a:lnTo>
                <a:lnTo>
                  <a:pt x="0" y="145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1" name="Group 31"/>
          <p:cNvGrpSpPr/>
          <p:nvPr/>
        </p:nvGrpSpPr>
        <p:grpSpPr>
          <a:xfrm>
            <a:off x="15487969" y="313816"/>
            <a:ext cx="3604659" cy="1429769"/>
            <a:chOff x="0" y="0"/>
            <a:chExt cx="4806212" cy="190635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395271" y="2129374"/>
            <a:ext cx="9497458" cy="188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3"/>
              </a:lnSpc>
            </a:pPr>
            <a:r>
              <a:rPr lang="en-US" sz="11138">
                <a:solidFill>
                  <a:srgbClr val="FFFFFF"/>
                </a:solidFill>
                <a:latin typeface="Hind Guntur Bold"/>
              </a:rPr>
              <a:t>OBRIGADO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0636" y="3294750"/>
            <a:ext cx="13010145" cy="196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2"/>
              </a:lnSpc>
            </a:pPr>
            <a:r>
              <a:rPr lang="en-US" sz="11358" spc="579">
                <a:solidFill>
                  <a:srgbClr val="FFFFFF"/>
                </a:solidFill>
                <a:latin typeface="Maven Pro"/>
              </a:rPr>
              <a:t>PELA ATENÇÃO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04465" y="6139964"/>
            <a:ext cx="3879070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9">
                <a:solidFill>
                  <a:srgbClr val="FFFFFF"/>
                </a:solidFill>
                <a:latin typeface="Maven Pro"/>
              </a:rPr>
              <a:t>Grupo  6- Sprint 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18062" y="-807575"/>
            <a:ext cx="3981317" cy="39813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0330" y="2329399"/>
            <a:ext cx="3981317" cy="39813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32199" y="669533"/>
            <a:ext cx="1027101" cy="10271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9046" y="8744749"/>
            <a:ext cx="809692" cy="80969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90853" y="9149595"/>
            <a:ext cx="2075784" cy="20757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4188" y="8744749"/>
            <a:ext cx="448541" cy="4485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395271" y="580159"/>
            <a:ext cx="448541" cy="44854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7239500" y="9311581"/>
            <a:ext cx="4471837" cy="1950839"/>
          </a:xfrm>
          <a:custGeom>
            <a:avLst/>
            <a:gdLst/>
            <a:ahLst/>
            <a:cxnLst/>
            <a:rect l="l" t="t" r="r" b="b"/>
            <a:pathLst>
              <a:path w="4471837" h="1950839">
                <a:moveTo>
                  <a:pt x="4471837" y="0"/>
                </a:moveTo>
                <a:lnTo>
                  <a:pt x="0" y="0"/>
                </a:lnTo>
                <a:lnTo>
                  <a:pt x="0" y="1950838"/>
                </a:lnTo>
                <a:lnTo>
                  <a:pt x="4471837" y="1950838"/>
                </a:lnTo>
                <a:lnTo>
                  <a:pt x="4471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flipH="1">
            <a:off x="6908081" y="-588025"/>
            <a:ext cx="4471837" cy="1950839"/>
          </a:xfrm>
          <a:custGeom>
            <a:avLst/>
            <a:gdLst/>
            <a:ahLst/>
            <a:cxnLst/>
            <a:rect l="l" t="t" r="r" b="b"/>
            <a:pathLst>
              <a:path w="4471837" h="1950839">
                <a:moveTo>
                  <a:pt x="4471838" y="0"/>
                </a:moveTo>
                <a:lnTo>
                  <a:pt x="0" y="0"/>
                </a:lnTo>
                <a:lnTo>
                  <a:pt x="0" y="1950839"/>
                </a:lnTo>
                <a:lnTo>
                  <a:pt x="4471838" y="1950839"/>
                </a:lnTo>
                <a:lnTo>
                  <a:pt x="44718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9067" y="1153862"/>
            <a:ext cx="14468871" cy="10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QUAL É O PROBLEMA E ONDE ESTÁ?</a:t>
            </a:r>
          </a:p>
        </p:txBody>
      </p:sp>
      <p:sp>
        <p:nvSpPr>
          <p:cNvPr id="6" name="AutoShape 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193730" y="8887745"/>
            <a:ext cx="3257950" cy="3257950"/>
          </a:xfrm>
          <a:custGeom>
            <a:avLst/>
            <a:gdLst/>
            <a:ahLst/>
            <a:cxnLst/>
            <a:rect l="l" t="t" r="r" b="b"/>
            <a:pathLst>
              <a:path w="3257950" h="3257950">
                <a:moveTo>
                  <a:pt x="0" y="0"/>
                </a:moveTo>
                <a:lnTo>
                  <a:pt x="3257950" y="0"/>
                </a:lnTo>
                <a:lnTo>
                  <a:pt x="3257950" y="3257949"/>
                </a:lnTo>
                <a:lnTo>
                  <a:pt x="0" y="325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1109188" flipV="1">
            <a:off x="16631456" y="-297173"/>
            <a:ext cx="2288858" cy="4114800"/>
          </a:xfrm>
          <a:custGeom>
            <a:avLst/>
            <a:gdLst/>
            <a:ahLst/>
            <a:cxnLst/>
            <a:rect l="l" t="t" r="r" b="b"/>
            <a:pathLst>
              <a:path w="2288858" h="4114800">
                <a:moveTo>
                  <a:pt x="0" y="4114800"/>
                </a:moveTo>
                <a:lnTo>
                  <a:pt x="2288857" y="4114800"/>
                </a:lnTo>
                <a:lnTo>
                  <a:pt x="22888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3378423"/>
            <a:ext cx="7959726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marR="0" lvl="1" indent="-32385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Perda quantitativa e qualitativa de grãos de soja.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  <a:p>
            <a:pPr marL="647700" marR="0" lvl="1" indent="-32385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Armazenamento realizado de maneira inadequada nos silos.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  <a:p>
            <a:pPr marL="647700" marR="0" lvl="1" indent="-32385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Não realização do monitoramento contínuo de temperatura e umidade.</a:t>
            </a:r>
          </a:p>
        </p:txBody>
      </p:sp>
      <p:sp>
        <p:nvSpPr>
          <p:cNvPr id="10" name="Freeform 10"/>
          <p:cNvSpPr/>
          <p:nvPr/>
        </p:nvSpPr>
        <p:spPr>
          <a:xfrm rot="-2281966">
            <a:off x="16973058" y="7952221"/>
            <a:ext cx="2288858" cy="4114800"/>
          </a:xfrm>
          <a:custGeom>
            <a:avLst/>
            <a:gdLst/>
            <a:ahLst/>
            <a:cxnLst/>
            <a:rect l="l" t="t" r="r" b="b"/>
            <a:pathLst>
              <a:path w="2288858" h="4114800">
                <a:moveTo>
                  <a:pt x="0" y="0"/>
                </a:moveTo>
                <a:lnTo>
                  <a:pt x="2288858" y="0"/>
                </a:lnTo>
                <a:lnTo>
                  <a:pt x="2288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456971" y="639166"/>
            <a:ext cx="3604659" cy="828756"/>
            <a:chOff x="0" y="0"/>
            <a:chExt cx="949375" cy="2182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9375" cy="218273"/>
            </a:xfrm>
            <a:custGeom>
              <a:avLst/>
              <a:gdLst/>
              <a:ahLst/>
              <a:cxnLst/>
              <a:rect l="l" t="t" r="r" b="b"/>
              <a:pathLst>
                <a:path w="949375" h="218273">
                  <a:moveTo>
                    <a:pt x="109137" y="0"/>
                  </a:moveTo>
                  <a:lnTo>
                    <a:pt x="840239" y="0"/>
                  </a:lnTo>
                  <a:cubicBezTo>
                    <a:pt x="869183" y="0"/>
                    <a:pt x="896943" y="11498"/>
                    <a:pt x="917410" y="31965"/>
                  </a:cubicBezTo>
                  <a:cubicBezTo>
                    <a:pt x="937877" y="52432"/>
                    <a:pt x="949375" y="80192"/>
                    <a:pt x="949375" y="109137"/>
                  </a:cubicBezTo>
                  <a:lnTo>
                    <a:pt x="949375" y="109137"/>
                  </a:lnTo>
                  <a:cubicBezTo>
                    <a:pt x="949375" y="138081"/>
                    <a:pt x="937877" y="165841"/>
                    <a:pt x="917410" y="186308"/>
                  </a:cubicBezTo>
                  <a:cubicBezTo>
                    <a:pt x="896943" y="206775"/>
                    <a:pt x="869183" y="218273"/>
                    <a:pt x="840239" y="218273"/>
                  </a:cubicBezTo>
                  <a:lnTo>
                    <a:pt x="109137" y="218273"/>
                  </a:lnTo>
                  <a:cubicBezTo>
                    <a:pt x="80192" y="218273"/>
                    <a:pt x="52432" y="206775"/>
                    <a:pt x="31965" y="186308"/>
                  </a:cubicBezTo>
                  <a:cubicBezTo>
                    <a:pt x="11498" y="165841"/>
                    <a:pt x="0" y="138081"/>
                    <a:pt x="0" y="109137"/>
                  </a:cubicBezTo>
                  <a:lnTo>
                    <a:pt x="0" y="109137"/>
                  </a:lnTo>
                  <a:cubicBezTo>
                    <a:pt x="0" y="80192"/>
                    <a:pt x="11498" y="52432"/>
                    <a:pt x="31965" y="31965"/>
                  </a:cubicBezTo>
                  <a:cubicBezTo>
                    <a:pt x="52432" y="11498"/>
                    <a:pt x="80192" y="0"/>
                    <a:pt x="109137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49375" cy="26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58071" y="313816"/>
            <a:ext cx="2143827" cy="1429769"/>
          </a:xfrm>
          <a:custGeom>
            <a:avLst/>
            <a:gdLst/>
            <a:ahLst/>
            <a:cxnLst/>
            <a:rect l="l" t="t" r="r" b="b"/>
            <a:pathLst>
              <a:path w="2143827" h="1429769">
                <a:moveTo>
                  <a:pt x="0" y="0"/>
                </a:moveTo>
                <a:lnTo>
                  <a:pt x="2143827" y="0"/>
                </a:lnTo>
                <a:lnTo>
                  <a:pt x="2143827" y="1429768"/>
                </a:lnTo>
                <a:lnTo>
                  <a:pt x="0" y="1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60" b="-626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780743" y="5258914"/>
            <a:ext cx="529340" cy="1721433"/>
          </a:xfrm>
          <a:custGeom>
            <a:avLst/>
            <a:gdLst/>
            <a:ahLst/>
            <a:cxnLst/>
            <a:rect l="l" t="t" r="r" b="b"/>
            <a:pathLst>
              <a:path w="529340" h="1721433">
                <a:moveTo>
                  <a:pt x="0" y="0"/>
                </a:moveTo>
                <a:lnTo>
                  <a:pt x="529340" y="0"/>
                </a:lnTo>
                <a:lnTo>
                  <a:pt x="529340" y="1721432"/>
                </a:lnTo>
                <a:lnTo>
                  <a:pt x="0" y="1721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3857750" y="4182737"/>
            <a:ext cx="828664" cy="1284751"/>
          </a:xfrm>
          <a:custGeom>
            <a:avLst/>
            <a:gdLst/>
            <a:ahLst/>
            <a:cxnLst/>
            <a:rect l="l" t="t" r="r" b="b"/>
            <a:pathLst>
              <a:path w="828664" h="1284751">
                <a:moveTo>
                  <a:pt x="0" y="0"/>
                </a:moveTo>
                <a:lnTo>
                  <a:pt x="828664" y="0"/>
                </a:lnTo>
                <a:lnTo>
                  <a:pt x="828664" y="1284751"/>
                </a:lnTo>
                <a:lnTo>
                  <a:pt x="0" y="1284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3230981" y="4189725"/>
            <a:ext cx="552586" cy="552586"/>
          </a:xfrm>
          <a:custGeom>
            <a:avLst/>
            <a:gdLst/>
            <a:ahLst/>
            <a:cxnLst/>
            <a:rect l="l" t="t" r="r" b="b"/>
            <a:pathLst>
              <a:path w="552586" h="552586">
                <a:moveTo>
                  <a:pt x="0" y="0"/>
                </a:moveTo>
                <a:lnTo>
                  <a:pt x="552586" y="0"/>
                </a:lnTo>
                <a:lnTo>
                  <a:pt x="552586" y="552586"/>
                </a:lnTo>
                <a:lnTo>
                  <a:pt x="0" y="5525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5639528" y="5604732"/>
            <a:ext cx="2230718" cy="1118147"/>
          </a:xfrm>
          <a:custGeom>
            <a:avLst/>
            <a:gdLst/>
            <a:ahLst/>
            <a:cxnLst/>
            <a:rect l="l" t="t" r="r" b="b"/>
            <a:pathLst>
              <a:path w="2230718" h="1118147">
                <a:moveTo>
                  <a:pt x="0" y="0"/>
                </a:moveTo>
                <a:lnTo>
                  <a:pt x="2230718" y="0"/>
                </a:lnTo>
                <a:lnTo>
                  <a:pt x="2230718" y="1118148"/>
                </a:lnTo>
                <a:lnTo>
                  <a:pt x="0" y="1118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639528" y="5467488"/>
            <a:ext cx="478788" cy="1557034"/>
          </a:xfrm>
          <a:custGeom>
            <a:avLst/>
            <a:gdLst/>
            <a:ahLst/>
            <a:cxnLst/>
            <a:rect l="l" t="t" r="r" b="b"/>
            <a:pathLst>
              <a:path w="478788" h="1557034">
                <a:moveTo>
                  <a:pt x="0" y="0"/>
                </a:moveTo>
                <a:lnTo>
                  <a:pt x="478788" y="0"/>
                </a:lnTo>
                <a:lnTo>
                  <a:pt x="478788" y="1557034"/>
                </a:lnTo>
                <a:lnTo>
                  <a:pt x="0" y="1557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188005" y="5826348"/>
            <a:ext cx="784981" cy="1217024"/>
          </a:xfrm>
          <a:custGeom>
            <a:avLst/>
            <a:gdLst/>
            <a:ahLst/>
            <a:cxnLst/>
            <a:rect l="l" t="t" r="r" b="b"/>
            <a:pathLst>
              <a:path w="784981" h="1217024">
                <a:moveTo>
                  <a:pt x="0" y="0"/>
                </a:moveTo>
                <a:lnTo>
                  <a:pt x="784980" y="0"/>
                </a:lnTo>
                <a:lnTo>
                  <a:pt x="784980" y="1217024"/>
                </a:lnTo>
                <a:lnTo>
                  <a:pt x="0" y="121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3956379" y="5864841"/>
            <a:ext cx="631405" cy="977029"/>
          </a:xfrm>
          <a:custGeom>
            <a:avLst/>
            <a:gdLst/>
            <a:ahLst/>
            <a:cxnLst/>
            <a:rect l="l" t="t" r="r" b="b"/>
            <a:pathLst>
              <a:path w="631405" h="977029">
                <a:moveTo>
                  <a:pt x="0" y="0"/>
                </a:moveTo>
                <a:lnTo>
                  <a:pt x="631405" y="0"/>
                </a:lnTo>
                <a:lnTo>
                  <a:pt x="631405" y="977028"/>
                </a:lnTo>
                <a:lnTo>
                  <a:pt x="0" y="9770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 rot="8893937">
            <a:off x="4848454" y="6432088"/>
            <a:ext cx="534398" cy="826922"/>
          </a:xfrm>
          <a:custGeom>
            <a:avLst/>
            <a:gdLst/>
            <a:ahLst/>
            <a:cxnLst/>
            <a:rect l="l" t="t" r="r" b="b"/>
            <a:pathLst>
              <a:path w="534398" h="826922">
                <a:moveTo>
                  <a:pt x="0" y="0"/>
                </a:moveTo>
                <a:lnTo>
                  <a:pt x="534398" y="0"/>
                </a:lnTo>
                <a:lnTo>
                  <a:pt x="534398" y="826922"/>
                </a:lnTo>
                <a:lnTo>
                  <a:pt x="0" y="826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23"/>
          <p:cNvSpPr/>
          <p:nvPr/>
        </p:nvSpPr>
        <p:spPr>
          <a:xfrm rot="1939164">
            <a:off x="3140316" y="6432146"/>
            <a:ext cx="534324" cy="826807"/>
          </a:xfrm>
          <a:custGeom>
            <a:avLst/>
            <a:gdLst/>
            <a:ahLst/>
            <a:cxnLst/>
            <a:rect l="l" t="t" r="r" b="b"/>
            <a:pathLst>
              <a:path w="534324" h="826807">
                <a:moveTo>
                  <a:pt x="0" y="0"/>
                </a:moveTo>
                <a:lnTo>
                  <a:pt x="534324" y="0"/>
                </a:lnTo>
                <a:lnTo>
                  <a:pt x="534324" y="826807"/>
                </a:lnTo>
                <a:lnTo>
                  <a:pt x="0" y="8268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93324" y="665920"/>
            <a:ext cx="971485" cy="82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Guntur Bold"/>
                <a:ea typeface="+mn-ea"/>
                <a:cs typeface="+mn-cs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967372"/>
            <a:ext cx="1917955" cy="35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79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TEMPERATURA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29312" y="5589684"/>
            <a:ext cx="2685539" cy="35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79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TEOR DE UMIDADE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24684" y="6792325"/>
            <a:ext cx="1260406" cy="71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79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UMIDADE RELATIVA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84340" y="7204731"/>
            <a:ext cx="1775483" cy="128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PERDAS</a:t>
            </a:r>
          </a:p>
          <a:p>
            <a:pPr marL="0" marR="0" lvl="0" indent="0" algn="ctr" defTabSz="914400" rtl="0" eaLnBrk="1" fontAlgn="auto" latinLnBrk="0" hangingPunct="1">
              <a:lnSpc>
                <a:spcPts val="33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DO</a:t>
            </a:r>
          </a:p>
          <a:p>
            <a:pPr marL="0" marR="0" lvl="0" indent="0" algn="ctr" defTabSz="914400" rtl="0" eaLnBrk="1" fontAlgn="auto" latinLnBrk="0" hangingPunct="1">
              <a:lnSpc>
                <a:spcPts val="335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GRÃO</a:t>
            </a:r>
          </a:p>
        </p:txBody>
      </p:sp>
    </p:spTree>
    <p:extLst>
      <p:ext uri="{BB962C8B-B14F-4D97-AF65-F5344CB8AC3E}">
        <p14:creationId xmlns:p14="http://schemas.microsoft.com/office/powerpoint/2010/main" val="195819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914568" y="8472395"/>
            <a:ext cx="3257950" cy="3257950"/>
          </a:xfrm>
          <a:custGeom>
            <a:avLst/>
            <a:gdLst/>
            <a:ahLst/>
            <a:cxnLst/>
            <a:rect l="l" t="t" r="r" b="b"/>
            <a:pathLst>
              <a:path w="3257950" h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543050" y="4005660"/>
            <a:ext cx="8986614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pt-BR" sz="3000">
                <a:solidFill>
                  <a:srgbClr val="FFFFFF"/>
                </a:solidFill>
                <a:latin typeface="Poppins"/>
              </a:rPr>
              <a:t>Quem sofre com este problema são os armazenadores de soja, os exportadores e os consumidores finais.</a:t>
            </a:r>
          </a:p>
          <a:p>
            <a:pPr>
              <a:lnSpc>
                <a:spcPts val="4200"/>
              </a:lnSpc>
            </a:pPr>
            <a:endParaRPr lang="pt-BR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pt-BR" sz="3000">
                <a:solidFill>
                  <a:srgbClr val="FFFFFF"/>
                </a:solidFill>
                <a:latin typeface="Poppins"/>
              </a:rPr>
              <a:t>O principal afetado é o Brasil por ser o maior exportador e possuir a maior parte do seu PIB constituído por esse ramo.</a:t>
            </a:r>
          </a:p>
        </p:txBody>
      </p:sp>
      <p:sp>
        <p:nvSpPr>
          <p:cNvPr id="8" name="Freeform 8"/>
          <p:cNvSpPr/>
          <p:nvPr/>
        </p:nvSpPr>
        <p:spPr>
          <a:xfrm>
            <a:off x="6459568" y="7889579"/>
            <a:ext cx="4453405" cy="6007966"/>
          </a:xfrm>
          <a:custGeom>
            <a:avLst/>
            <a:gdLst/>
            <a:ahLst/>
            <a:cxnLst/>
            <a:rect l="l" t="t" r="r" b="b"/>
            <a:pathLst>
              <a:path w="4453405" h="6007966">
                <a:moveTo>
                  <a:pt x="0" y="0"/>
                </a:moveTo>
                <a:lnTo>
                  <a:pt x="4453405" y="0"/>
                </a:lnTo>
                <a:lnTo>
                  <a:pt x="4453405" y="6007966"/>
                </a:lnTo>
                <a:lnTo>
                  <a:pt x="0" y="600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39789" y="1275227"/>
            <a:ext cx="13133651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QUEM SOFRE COM ESTE PROBLEMA E O PRINCIPAL AFETADO?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61828" y="3789678"/>
            <a:ext cx="8704386" cy="10431118"/>
            <a:chOff x="0" y="0"/>
            <a:chExt cx="2154187" cy="25815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4187" cy="2581524"/>
            </a:xfrm>
            <a:custGeom>
              <a:avLst/>
              <a:gdLst/>
              <a:ahLst/>
              <a:cxnLst/>
              <a:rect l="l" t="t" r="r" b="b"/>
              <a:pathLst>
                <a:path w="2154187" h="2581524">
                  <a:moveTo>
                    <a:pt x="1077094" y="0"/>
                  </a:moveTo>
                  <a:cubicBezTo>
                    <a:pt x="482231" y="0"/>
                    <a:pt x="0" y="577894"/>
                    <a:pt x="0" y="1290762"/>
                  </a:cubicBezTo>
                  <a:cubicBezTo>
                    <a:pt x="0" y="2003630"/>
                    <a:pt x="482231" y="2581524"/>
                    <a:pt x="1077094" y="2581524"/>
                  </a:cubicBezTo>
                  <a:cubicBezTo>
                    <a:pt x="1671956" y="2581524"/>
                    <a:pt x="2154187" y="2003630"/>
                    <a:pt x="2154187" y="1290762"/>
                  </a:cubicBezTo>
                  <a:cubicBezTo>
                    <a:pt x="2154187" y="577894"/>
                    <a:pt x="1671956" y="0"/>
                    <a:pt x="1077094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1955" y="194393"/>
              <a:ext cx="1750277" cy="214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2357415" y="7113375"/>
            <a:ext cx="3520441" cy="3783725"/>
          </a:xfrm>
          <a:custGeom>
            <a:avLst/>
            <a:gdLst/>
            <a:ahLst/>
            <a:cxnLst/>
            <a:rect l="l" t="t" r="r" b="b"/>
            <a:pathLst>
              <a:path w="3520441" h="3783725">
                <a:moveTo>
                  <a:pt x="3520440" y="0"/>
                </a:moveTo>
                <a:lnTo>
                  <a:pt x="0" y="0"/>
                </a:lnTo>
                <a:lnTo>
                  <a:pt x="0" y="3783725"/>
                </a:lnTo>
                <a:lnTo>
                  <a:pt x="3520440" y="3783725"/>
                </a:lnTo>
                <a:lnTo>
                  <a:pt x="35204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3771619" y="4091385"/>
            <a:ext cx="5721553" cy="6501765"/>
          </a:xfrm>
          <a:custGeom>
            <a:avLst/>
            <a:gdLst/>
            <a:ahLst/>
            <a:cxnLst/>
            <a:rect l="l" t="t" r="r" b="b"/>
            <a:pathLst>
              <a:path w="5721553" h="6501765">
                <a:moveTo>
                  <a:pt x="0" y="0"/>
                </a:moveTo>
                <a:lnTo>
                  <a:pt x="5721554" y="0"/>
                </a:lnTo>
                <a:lnTo>
                  <a:pt x="5721554" y="6501764"/>
                </a:lnTo>
                <a:lnTo>
                  <a:pt x="0" y="65017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364749" y="665920"/>
            <a:ext cx="971485" cy="82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5896086" y="-1537067"/>
            <a:ext cx="3024227" cy="5093435"/>
          </a:xfrm>
          <a:custGeom>
            <a:avLst/>
            <a:gdLst/>
            <a:ahLst/>
            <a:cxnLst/>
            <a:rect l="l" t="t" r="r" b="b"/>
            <a:pathLst>
              <a:path w="3024227" h="5093435">
                <a:moveTo>
                  <a:pt x="3024227" y="5093434"/>
                </a:moveTo>
                <a:lnTo>
                  <a:pt x="0" y="5093434"/>
                </a:lnTo>
                <a:lnTo>
                  <a:pt x="0" y="0"/>
                </a:lnTo>
                <a:lnTo>
                  <a:pt x="3024227" y="0"/>
                </a:lnTo>
                <a:lnTo>
                  <a:pt x="3024227" y="50934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263458" y="9009118"/>
            <a:ext cx="2727214" cy="2727214"/>
          </a:xfrm>
          <a:custGeom>
            <a:avLst/>
            <a:gdLst/>
            <a:ahLst/>
            <a:cxnLst/>
            <a:rect l="l" t="t" r="r" b="b"/>
            <a:pathLst>
              <a:path w="2727214" h="2727214">
                <a:moveTo>
                  <a:pt x="0" y="0"/>
                </a:moveTo>
                <a:lnTo>
                  <a:pt x="2727214" y="0"/>
                </a:lnTo>
                <a:lnTo>
                  <a:pt x="2727214" y="2727214"/>
                </a:lnTo>
                <a:lnTo>
                  <a:pt x="0" y="272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flipH="1">
            <a:off x="-1335901" y="6759179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0"/>
                </a:moveTo>
                <a:lnTo>
                  <a:pt x="0" y="0"/>
                </a:lnTo>
                <a:lnTo>
                  <a:pt x="0" y="4499878"/>
                </a:lnTo>
                <a:lnTo>
                  <a:pt x="2671802" y="4499878"/>
                </a:lnTo>
                <a:lnTo>
                  <a:pt x="267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315655" y="313816"/>
            <a:ext cx="3604659" cy="1429769"/>
            <a:chOff x="0" y="0"/>
            <a:chExt cx="4806212" cy="19063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03846" y="3336103"/>
            <a:ext cx="2257204" cy="4933779"/>
          </a:xfrm>
          <a:custGeom>
            <a:avLst/>
            <a:gdLst/>
            <a:ahLst/>
            <a:cxnLst/>
            <a:rect l="l" t="t" r="r" b="b"/>
            <a:pathLst>
              <a:path w="2257204" h="4933779">
                <a:moveTo>
                  <a:pt x="0" y="0"/>
                </a:moveTo>
                <a:lnTo>
                  <a:pt x="2257204" y="0"/>
                </a:lnTo>
                <a:lnTo>
                  <a:pt x="2257204" y="4933778"/>
                </a:lnTo>
                <a:lnTo>
                  <a:pt x="0" y="4933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746408" y="1105446"/>
            <a:ext cx="15034099" cy="10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QUANTO CUSTA ESTE PROBLEMA?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324" y="665920"/>
            <a:ext cx="971485" cy="166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03</a:t>
            </a:r>
          </a:p>
          <a:p>
            <a:pPr>
              <a:lnSpc>
                <a:spcPts val="6725"/>
              </a:lnSpc>
            </a:pPr>
            <a:endParaRPr lang="en-US" sz="4803">
              <a:solidFill>
                <a:srgbClr val="FFFFFF"/>
              </a:solidFill>
              <a:latin typeface="Hind Guntu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88721" y="3254163"/>
            <a:ext cx="10295071" cy="474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 problema pode resultar em</a:t>
            </a:r>
            <a:r>
              <a:rPr lang="en-US" sz="3000">
                <a:solidFill>
                  <a:srgbClr val="FFFFFF"/>
                </a:solidFill>
                <a:latin typeface="Poppins Bold"/>
              </a:rPr>
              <a:t> perdas qualitativas 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e </a:t>
            </a:r>
            <a:r>
              <a:rPr lang="en-US" sz="3000">
                <a:solidFill>
                  <a:srgbClr val="FFFFFF"/>
                </a:solidFill>
                <a:latin typeface="Poppins Bold"/>
              </a:rPr>
              <a:t>financeiras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. </a:t>
            </a:r>
          </a:p>
          <a:p>
            <a:pPr>
              <a:lnSpc>
                <a:spcPts val="2879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Perda de qualidade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: Pois ficam mais propícios a terem fungos e bactérias.</a:t>
            </a:r>
          </a:p>
          <a:p>
            <a:pPr>
              <a:lnSpc>
                <a:spcPts val="2879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Descontos no preço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: Soja com qualidade inferior pode receber descontos no preço de venda.</a:t>
            </a:r>
          </a:p>
          <a:p>
            <a:pPr>
              <a:lnSpc>
                <a:spcPts val="2879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287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Segundo a EMBRAPA o armazenamento inadequado de grãos resulta em cerca de 15% de perdas. </a:t>
            </a:r>
          </a:p>
          <a:p>
            <a:pPr>
              <a:lnSpc>
                <a:spcPts val="2879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299951" flipH="1" flipV="1">
            <a:off x="13578143" y="-1125914"/>
            <a:ext cx="2671802" cy="4499877"/>
          </a:xfrm>
          <a:custGeom>
            <a:avLst/>
            <a:gdLst/>
            <a:ahLst/>
            <a:cxnLst/>
            <a:rect l="l" t="t" r="r" b="b"/>
            <a:pathLst>
              <a:path w="2671802" h="4499877">
                <a:moveTo>
                  <a:pt x="2671802" y="4499877"/>
                </a:moveTo>
                <a:lnTo>
                  <a:pt x="0" y="4499877"/>
                </a:lnTo>
                <a:lnTo>
                  <a:pt x="0" y="0"/>
                </a:lnTo>
                <a:lnTo>
                  <a:pt x="2671802" y="0"/>
                </a:lnTo>
                <a:lnTo>
                  <a:pt x="2671802" y="44998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5527926" y="4347998"/>
            <a:ext cx="1442159" cy="3809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450925" y="5130169"/>
            <a:ext cx="4690818" cy="2059205"/>
            <a:chOff x="0" y="0"/>
            <a:chExt cx="1235442" cy="542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5442" cy="542342"/>
            </a:xfrm>
            <a:custGeom>
              <a:avLst/>
              <a:gdLst/>
              <a:ahLst/>
              <a:cxnLst/>
              <a:rect l="l" t="t" r="r" b="b"/>
              <a:pathLst>
                <a:path w="1235442" h="542342">
                  <a:moveTo>
                    <a:pt x="84173" y="0"/>
                  </a:moveTo>
                  <a:lnTo>
                    <a:pt x="1151269" y="0"/>
                  </a:lnTo>
                  <a:cubicBezTo>
                    <a:pt x="1197757" y="0"/>
                    <a:pt x="1235442" y="37685"/>
                    <a:pt x="1235442" y="84173"/>
                  </a:cubicBezTo>
                  <a:lnTo>
                    <a:pt x="1235442" y="458170"/>
                  </a:lnTo>
                  <a:cubicBezTo>
                    <a:pt x="1235442" y="504657"/>
                    <a:pt x="1197757" y="542342"/>
                    <a:pt x="1151269" y="542342"/>
                  </a:cubicBezTo>
                  <a:lnTo>
                    <a:pt x="84173" y="542342"/>
                  </a:lnTo>
                  <a:cubicBezTo>
                    <a:pt x="37685" y="542342"/>
                    <a:pt x="0" y="504657"/>
                    <a:pt x="0" y="458170"/>
                  </a:cubicBezTo>
                  <a:lnTo>
                    <a:pt x="0" y="84173"/>
                  </a:lnTo>
                  <a:cubicBezTo>
                    <a:pt x="0" y="37685"/>
                    <a:pt x="37685" y="0"/>
                    <a:pt x="84173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5442" cy="58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40211" y="8655455"/>
            <a:ext cx="3257950" cy="3257950"/>
          </a:xfrm>
          <a:custGeom>
            <a:avLst/>
            <a:gdLst/>
            <a:ahLst/>
            <a:cxnLst/>
            <a:rect l="l" t="t" r="r" b="b"/>
            <a:pathLst>
              <a:path w="3257950" h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7152422" y="4102371"/>
            <a:ext cx="4209514" cy="4114800"/>
          </a:xfrm>
          <a:custGeom>
            <a:avLst/>
            <a:gdLst/>
            <a:ahLst/>
            <a:cxnLst/>
            <a:rect l="l" t="t" r="r" b="b"/>
            <a:pathLst>
              <a:path w="4209514" h="4114800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888721" y="1321671"/>
            <a:ext cx="13688861" cy="164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O PROBLEMA AFETA OS ASPECTOS DE SUSTENTABILIDADE?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324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71388" y="5244768"/>
            <a:ext cx="4849892" cy="54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IMPACTO SOCIAL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56822" y="5830224"/>
            <a:ext cx="4365231" cy="107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Desperdiçar os recursos alimentares contribui para insegurança alimentar do país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456971" y="301883"/>
            <a:ext cx="3604659" cy="1429769"/>
            <a:chOff x="0" y="0"/>
            <a:chExt cx="4806212" cy="19063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83066B6-88E9-9683-7A39-073E2088137D}"/>
              </a:ext>
            </a:extLst>
          </p:cNvPr>
          <p:cNvGrpSpPr/>
          <p:nvPr/>
        </p:nvGrpSpPr>
        <p:grpSpPr>
          <a:xfrm>
            <a:off x="703765" y="6903151"/>
            <a:ext cx="4733922" cy="2059205"/>
            <a:chOff x="673170" y="3508857"/>
            <a:chExt cx="4733922" cy="2059205"/>
          </a:xfrm>
        </p:grpSpPr>
        <p:grpSp>
          <p:nvGrpSpPr>
            <p:cNvPr id="22" name="Group 22"/>
            <p:cNvGrpSpPr/>
            <p:nvPr/>
          </p:nvGrpSpPr>
          <p:grpSpPr>
            <a:xfrm>
              <a:off x="750804" y="3508857"/>
              <a:ext cx="4578652" cy="2059205"/>
              <a:chOff x="0" y="0"/>
              <a:chExt cx="1205900" cy="54234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05900" cy="542342"/>
              </a:xfrm>
              <a:custGeom>
                <a:avLst/>
                <a:gdLst/>
                <a:ahLst/>
                <a:cxnLst/>
                <a:rect l="l" t="t" r="r" b="b"/>
                <a:pathLst>
                  <a:path w="1205900" h="542342">
                    <a:moveTo>
                      <a:pt x="86235" y="0"/>
                    </a:moveTo>
                    <a:lnTo>
                      <a:pt x="1119666" y="0"/>
                    </a:lnTo>
                    <a:cubicBezTo>
                      <a:pt x="1167292" y="0"/>
                      <a:pt x="1205900" y="38609"/>
                      <a:pt x="1205900" y="86235"/>
                    </a:cubicBezTo>
                    <a:lnTo>
                      <a:pt x="1205900" y="456108"/>
                    </a:lnTo>
                    <a:cubicBezTo>
                      <a:pt x="1205900" y="503734"/>
                      <a:pt x="1167292" y="542342"/>
                      <a:pt x="1119666" y="542342"/>
                    </a:cubicBezTo>
                    <a:lnTo>
                      <a:pt x="86235" y="542342"/>
                    </a:lnTo>
                    <a:cubicBezTo>
                      <a:pt x="38609" y="542342"/>
                      <a:pt x="0" y="503734"/>
                      <a:pt x="0" y="456108"/>
                    </a:cubicBezTo>
                    <a:lnTo>
                      <a:pt x="0" y="86235"/>
                    </a:lnTo>
                    <a:cubicBezTo>
                      <a:pt x="0" y="38609"/>
                      <a:pt x="38609" y="0"/>
                      <a:pt x="86235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205900" cy="599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673170" y="3578497"/>
              <a:ext cx="473392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aven Pro Medium"/>
                </a:rPr>
                <a:t>IMPACTO ECONÔMICO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04480" y="4139406"/>
              <a:ext cx="4671301" cy="1073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Afetam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as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rendas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e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sustentabilidades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pt-BR" sz="2000">
                  <a:solidFill>
                    <a:srgbClr val="FFFFFF"/>
                  </a:solidFill>
                  <a:latin typeface="Poppins"/>
                </a:rPr>
                <a:t>financeiras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dos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agricultores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e do PIB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843D0F7-4094-7220-9E2E-DF491AF82AF2}"/>
              </a:ext>
            </a:extLst>
          </p:cNvPr>
          <p:cNvGrpSpPr/>
          <p:nvPr/>
        </p:nvGrpSpPr>
        <p:grpSpPr>
          <a:xfrm>
            <a:off x="589268" y="3397885"/>
            <a:ext cx="4849892" cy="2158786"/>
            <a:chOff x="702322" y="6644388"/>
            <a:chExt cx="4849892" cy="2158786"/>
          </a:xfrm>
        </p:grpSpPr>
        <p:grpSp>
          <p:nvGrpSpPr>
            <p:cNvPr id="27" name="Group 27"/>
            <p:cNvGrpSpPr/>
            <p:nvPr/>
          </p:nvGrpSpPr>
          <p:grpSpPr>
            <a:xfrm>
              <a:off x="752706" y="6644388"/>
              <a:ext cx="4690818" cy="2158786"/>
              <a:chOff x="0" y="0"/>
              <a:chExt cx="1235442" cy="56856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35442" cy="568569"/>
              </a:xfrm>
              <a:custGeom>
                <a:avLst/>
                <a:gdLst/>
                <a:ahLst/>
                <a:cxnLst/>
                <a:rect l="l" t="t" r="r" b="b"/>
                <a:pathLst>
                  <a:path w="1235442" h="568569">
                    <a:moveTo>
                      <a:pt x="84173" y="0"/>
                    </a:moveTo>
                    <a:lnTo>
                      <a:pt x="1151269" y="0"/>
                    </a:lnTo>
                    <a:cubicBezTo>
                      <a:pt x="1197757" y="0"/>
                      <a:pt x="1235442" y="37685"/>
                      <a:pt x="1235442" y="84173"/>
                    </a:cubicBezTo>
                    <a:lnTo>
                      <a:pt x="1235442" y="484397"/>
                    </a:lnTo>
                    <a:cubicBezTo>
                      <a:pt x="1235442" y="530884"/>
                      <a:pt x="1197757" y="568569"/>
                      <a:pt x="1151269" y="568569"/>
                    </a:cubicBezTo>
                    <a:lnTo>
                      <a:pt x="84173" y="568569"/>
                    </a:lnTo>
                    <a:cubicBezTo>
                      <a:pt x="37685" y="568569"/>
                      <a:pt x="0" y="530884"/>
                      <a:pt x="0" y="484397"/>
                    </a:cubicBezTo>
                    <a:lnTo>
                      <a:pt x="0" y="84173"/>
                    </a:lnTo>
                    <a:cubicBezTo>
                      <a:pt x="0" y="37685"/>
                      <a:pt x="37685" y="0"/>
                      <a:pt x="84173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235442" cy="6161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702322" y="6786687"/>
              <a:ext cx="4849892" cy="54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IMPACTO AMBIENTAL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68180" y="7481975"/>
              <a:ext cx="4045309" cy="1072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</a:rPr>
                <a:t>O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apodrecimento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dos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grãos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tem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impactos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negativos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em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relação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ao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ar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,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ao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solo e a </a:t>
              </a:r>
              <a:r>
                <a:rPr lang="en-US" sz="2000" err="1">
                  <a:solidFill>
                    <a:srgbClr val="FFFFFF"/>
                  </a:solidFill>
                  <a:latin typeface="Poppins"/>
                </a:rPr>
                <a:t>água</a:t>
              </a:r>
              <a:r>
                <a:rPr lang="en-US" sz="2000">
                  <a:solidFill>
                    <a:srgbClr val="FFFFFF"/>
                  </a:solidFill>
                  <a:latin typeface="Poppins"/>
                </a:rPr>
                <a:t> 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5716105" y="7511976"/>
            <a:ext cx="1437379" cy="2245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3" name="AutoShape 33"/>
          <p:cNvSpPr/>
          <p:nvPr/>
        </p:nvSpPr>
        <p:spPr>
          <a:xfrm flipH="1">
            <a:off x="11640354" y="6205970"/>
            <a:ext cx="1454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3478315" y="-2690167"/>
            <a:ext cx="4453405" cy="6007966"/>
          </a:xfrm>
          <a:custGeom>
            <a:avLst/>
            <a:gdLst/>
            <a:ahLst/>
            <a:cxnLst/>
            <a:rect l="l" t="t" r="r" b="b"/>
            <a:pathLst>
              <a:path w="4453405" h="6007966">
                <a:moveTo>
                  <a:pt x="0" y="6007966"/>
                </a:moveTo>
                <a:lnTo>
                  <a:pt x="4453405" y="6007966"/>
                </a:lnTo>
                <a:lnTo>
                  <a:pt x="4453405" y="0"/>
                </a:lnTo>
                <a:lnTo>
                  <a:pt x="0" y="0"/>
                </a:lnTo>
                <a:lnTo>
                  <a:pt x="0" y="60079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1543050" y="3857199"/>
            <a:ext cx="8085716" cy="5401101"/>
            <a:chOff x="0" y="0"/>
            <a:chExt cx="2129571" cy="14225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571" cy="1422512"/>
            </a:xfrm>
            <a:custGeom>
              <a:avLst/>
              <a:gdLst/>
              <a:ahLst/>
              <a:cxnLst/>
              <a:rect l="l" t="t" r="r" b="b"/>
              <a:pathLst>
                <a:path w="2129571" h="1422512">
                  <a:moveTo>
                    <a:pt x="0" y="0"/>
                  </a:moveTo>
                  <a:lnTo>
                    <a:pt x="2129571" y="0"/>
                  </a:lnTo>
                  <a:lnTo>
                    <a:pt x="2129571" y="1422512"/>
                  </a:lnTo>
                  <a:lnTo>
                    <a:pt x="0" y="1422512"/>
                  </a:ln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29571" cy="1470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4589001"/>
            <a:ext cx="4139287" cy="3937497"/>
          </a:xfrm>
          <a:custGeom>
            <a:avLst/>
            <a:gdLst/>
            <a:ahLst/>
            <a:cxnLst/>
            <a:rect l="l" t="t" r="r" b="b"/>
            <a:pathLst>
              <a:path w="4139287" h="3937497">
                <a:moveTo>
                  <a:pt x="0" y="0"/>
                </a:moveTo>
                <a:lnTo>
                  <a:pt x="4139287" y="0"/>
                </a:lnTo>
                <a:lnTo>
                  <a:pt x="4139287" y="3937497"/>
                </a:lnTo>
                <a:lnTo>
                  <a:pt x="0" y="393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flipH="1">
            <a:off x="11763123" y="9012253"/>
            <a:ext cx="4471837" cy="1950839"/>
          </a:xfrm>
          <a:custGeom>
            <a:avLst/>
            <a:gdLst/>
            <a:ahLst/>
            <a:cxnLst/>
            <a:rect l="l" t="t" r="r" b="b"/>
            <a:pathLst>
              <a:path w="4471837" h="1950839">
                <a:moveTo>
                  <a:pt x="4471837" y="0"/>
                </a:moveTo>
                <a:lnTo>
                  <a:pt x="0" y="0"/>
                </a:lnTo>
                <a:lnTo>
                  <a:pt x="0" y="1950839"/>
                </a:lnTo>
                <a:lnTo>
                  <a:pt x="4471837" y="1950839"/>
                </a:lnTo>
                <a:lnTo>
                  <a:pt x="44718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856375" y="1238250"/>
            <a:ext cx="11811326" cy="160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ESTE PROBLEMA TENDE A AUMENTAR OU DIMINUIR?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324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2944" y="5816549"/>
            <a:ext cx="9097769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Devido ao aquecimento global, pois torna mais difícil o controle da temperatura e umidade dos silos sem um sistema de monitoramento.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86793" y="639166"/>
            <a:ext cx="3160002" cy="828756"/>
            <a:chOff x="0" y="0"/>
            <a:chExt cx="832264" cy="2182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2264" cy="218273"/>
            </a:xfrm>
            <a:custGeom>
              <a:avLst/>
              <a:gdLst/>
              <a:ahLst/>
              <a:cxnLst/>
              <a:rect l="l" t="t" r="r" b="b"/>
              <a:pathLst>
                <a:path w="832264" h="218273">
                  <a:moveTo>
                    <a:pt x="109137" y="0"/>
                  </a:moveTo>
                  <a:lnTo>
                    <a:pt x="723127" y="0"/>
                  </a:lnTo>
                  <a:cubicBezTo>
                    <a:pt x="783402" y="0"/>
                    <a:pt x="832264" y="48862"/>
                    <a:pt x="832264" y="109137"/>
                  </a:cubicBezTo>
                  <a:lnTo>
                    <a:pt x="832264" y="109137"/>
                  </a:lnTo>
                  <a:cubicBezTo>
                    <a:pt x="832264" y="138081"/>
                    <a:pt x="820766" y="165841"/>
                    <a:pt x="800298" y="186308"/>
                  </a:cubicBezTo>
                  <a:cubicBezTo>
                    <a:pt x="779831" y="206775"/>
                    <a:pt x="752072" y="218273"/>
                    <a:pt x="723127" y="218273"/>
                  </a:cubicBezTo>
                  <a:lnTo>
                    <a:pt x="109137" y="218273"/>
                  </a:lnTo>
                  <a:cubicBezTo>
                    <a:pt x="80192" y="218273"/>
                    <a:pt x="52432" y="206775"/>
                    <a:pt x="31965" y="186308"/>
                  </a:cubicBezTo>
                  <a:cubicBezTo>
                    <a:pt x="11498" y="165841"/>
                    <a:pt x="0" y="138081"/>
                    <a:pt x="0" y="109137"/>
                  </a:cubicBezTo>
                  <a:lnTo>
                    <a:pt x="0" y="109137"/>
                  </a:lnTo>
                  <a:cubicBezTo>
                    <a:pt x="0" y="80192"/>
                    <a:pt x="11498" y="52432"/>
                    <a:pt x="31965" y="31965"/>
                  </a:cubicBezTo>
                  <a:cubicBezTo>
                    <a:pt x="52432" y="11498"/>
                    <a:pt x="80192" y="0"/>
                    <a:pt x="109137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32264" cy="26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787893" y="313816"/>
            <a:ext cx="2143827" cy="1429769"/>
          </a:xfrm>
          <a:custGeom>
            <a:avLst/>
            <a:gdLst/>
            <a:ahLst/>
            <a:cxnLst/>
            <a:rect l="l" t="t" r="r" b="b"/>
            <a:pathLst>
              <a:path w="2143827" h="1429769">
                <a:moveTo>
                  <a:pt x="0" y="0"/>
                </a:moveTo>
                <a:lnTo>
                  <a:pt x="2143827" y="0"/>
                </a:lnTo>
                <a:lnTo>
                  <a:pt x="2143827" y="1429768"/>
                </a:lnTo>
                <a:lnTo>
                  <a:pt x="0" y="1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60" b="-62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7762038" y="4577564"/>
            <a:ext cx="8584183" cy="80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oppins Bold"/>
              </a:rPr>
              <a:t>AUMENTAR!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25274" y="-853734"/>
            <a:ext cx="3257950" cy="3257950"/>
          </a:xfrm>
          <a:custGeom>
            <a:avLst/>
            <a:gdLst/>
            <a:ahLst/>
            <a:cxnLst/>
            <a:rect l="l" t="t" r="r" b="b"/>
            <a:pathLst>
              <a:path w="3257950" h="3257950">
                <a:moveTo>
                  <a:pt x="0" y="0"/>
                </a:moveTo>
                <a:lnTo>
                  <a:pt x="3257950" y="0"/>
                </a:lnTo>
                <a:lnTo>
                  <a:pt x="3257950" y="3257950"/>
                </a:lnTo>
                <a:lnTo>
                  <a:pt x="0" y="325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503723" y="8767850"/>
            <a:ext cx="1755526" cy="980900"/>
          </a:xfrm>
          <a:custGeom>
            <a:avLst/>
            <a:gdLst/>
            <a:ahLst/>
            <a:cxnLst/>
            <a:rect l="l" t="t" r="r" b="b"/>
            <a:pathLst>
              <a:path w="1755526" h="980900">
                <a:moveTo>
                  <a:pt x="0" y="0"/>
                </a:moveTo>
                <a:lnTo>
                  <a:pt x="1755526" y="0"/>
                </a:lnTo>
                <a:lnTo>
                  <a:pt x="1755526" y="980900"/>
                </a:lnTo>
                <a:lnTo>
                  <a:pt x="0" y="98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flipH="1">
            <a:off x="16441146" y="7741227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2479167" y="0"/>
                </a:moveTo>
                <a:lnTo>
                  <a:pt x="0" y="0"/>
                </a:lnTo>
                <a:lnTo>
                  <a:pt x="0" y="4114800"/>
                </a:lnTo>
                <a:lnTo>
                  <a:pt x="2479167" y="4114800"/>
                </a:lnTo>
                <a:lnTo>
                  <a:pt x="24791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5456971" y="332866"/>
            <a:ext cx="3604659" cy="1429769"/>
            <a:chOff x="0" y="0"/>
            <a:chExt cx="4806212" cy="19063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1613898" y="1219274"/>
            <a:ext cx="17070868" cy="151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8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JÁ EXISTE ALGUM MOVIMENTO PARA RESOLVER O PROBLEMA?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324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54081" y="4343511"/>
            <a:ext cx="8584183" cy="79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oppins Bold"/>
              </a:rPr>
              <a:t>SIM!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03723" y="5114925"/>
            <a:ext cx="8584183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 Brasil investe muito dinheiro na área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Algumas empresas já apresentam sensores de umidade e temperatura nos silos de armazenamento porém são soluções caras.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64232" y="3857101"/>
            <a:ext cx="3769290" cy="5163411"/>
          </a:xfrm>
          <a:custGeom>
            <a:avLst/>
            <a:gdLst/>
            <a:ahLst/>
            <a:cxnLst/>
            <a:rect l="l" t="t" r="r" b="b"/>
            <a:pathLst>
              <a:path w="3769290" h="5163411">
                <a:moveTo>
                  <a:pt x="0" y="0"/>
                </a:moveTo>
                <a:lnTo>
                  <a:pt x="3769290" y="0"/>
                </a:lnTo>
                <a:lnTo>
                  <a:pt x="3769290" y="5163412"/>
                </a:lnTo>
                <a:lnTo>
                  <a:pt x="0" y="5163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444811"/>
            <a:ext cx="3086100" cy="1167778"/>
            <a:chOff x="0" y="0"/>
            <a:chExt cx="812800" cy="30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07563"/>
            </a:xfrm>
            <a:custGeom>
              <a:avLst/>
              <a:gdLst/>
              <a:ahLst/>
              <a:cxnLst/>
              <a:rect l="l" t="t" r="r" b="b"/>
              <a:pathLst>
                <a:path w="812800" h="30756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420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w="38100" cap="flat">
            <a:solidFill>
              <a:srgbClr val="7AC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V="1">
            <a:off x="13989488" y="-2807007"/>
            <a:ext cx="4453405" cy="6007966"/>
          </a:xfrm>
          <a:custGeom>
            <a:avLst/>
            <a:gdLst/>
            <a:ahLst/>
            <a:cxnLst/>
            <a:rect l="l" t="t" r="r" b="b"/>
            <a:pathLst>
              <a:path w="4453405" h="6007966">
                <a:moveTo>
                  <a:pt x="0" y="6007966"/>
                </a:moveTo>
                <a:lnTo>
                  <a:pt x="4453405" y="6007966"/>
                </a:lnTo>
                <a:lnTo>
                  <a:pt x="4453405" y="0"/>
                </a:lnTo>
                <a:lnTo>
                  <a:pt x="0" y="0"/>
                </a:lnTo>
                <a:lnTo>
                  <a:pt x="0" y="60079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5456971" y="313816"/>
            <a:ext cx="3604659" cy="1429769"/>
            <a:chOff x="0" y="0"/>
            <a:chExt cx="4806212" cy="19063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33800"/>
              <a:ext cx="4806212" cy="1105008"/>
              <a:chOff x="0" y="0"/>
              <a:chExt cx="949375" cy="2182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9375" cy="218273"/>
              </a:xfrm>
              <a:custGeom>
                <a:avLst/>
                <a:gdLst/>
                <a:ahLst/>
                <a:cxnLst/>
                <a:rect l="l" t="t" r="r" b="b"/>
                <a:pathLst>
                  <a:path w="949375" h="218273">
                    <a:moveTo>
                      <a:pt x="109137" y="0"/>
                    </a:moveTo>
                    <a:lnTo>
                      <a:pt x="840239" y="0"/>
                    </a:lnTo>
                    <a:cubicBezTo>
                      <a:pt x="869183" y="0"/>
                      <a:pt x="896943" y="11498"/>
                      <a:pt x="917410" y="31965"/>
                    </a:cubicBezTo>
                    <a:cubicBezTo>
                      <a:pt x="937877" y="52432"/>
                      <a:pt x="949375" y="80192"/>
                      <a:pt x="949375" y="109137"/>
                    </a:cubicBezTo>
                    <a:lnTo>
                      <a:pt x="949375" y="109137"/>
                    </a:lnTo>
                    <a:cubicBezTo>
                      <a:pt x="949375" y="138081"/>
                      <a:pt x="937877" y="165841"/>
                      <a:pt x="917410" y="186308"/>
                    </a:cubicBezTo>
                    <a:cubicBezTo>
                      <a:pt x="896943" y="206775"/>
                      <a:pt x="869183" y="218273"/>
                      <a:pt x="840239" y="218273"/>
                    </a:cubicBezTo>
                    <a:lnTo>
                      <a:pt x="109137" y="218273"/>
                    </a:lnTo>
                    <a:cubicBezTo>
                      <a:pt x="80192" y="218273"/>
                      <a:pt x="52432" y="206775"/>
                      <a:pt x="31965" y="186308"/>
                    </a:cubicBezTo>
                    <a:cubicBezTo>
                      <a:pt x="11498" y="165841"/>
                      <a:pt x="0" y="138081"/>
                      <a:pt x="0" y="109137"/>
                    </a:cubicBezTo>
                    <a:lnTo>
                      <a:pt x="0" y="109137"/>
                    </a:lnTo>
                    <a:cubicBezTo>
                      <a:pt x="0" y="80192"/>
                      <a:pt x="11498" y="52432"/>
                      <a:pt x="31965" y="31965"/>
                    </a:cubicBezTo>
                    <a:cubicBezTo>
                      <a:pt x="52432" y="11498"/>
                      <a:pt x="80192" y="0"/>
                      <a:pt x="109137" y="0"/>
                    </a:cubicBezTo>
                    <a:close/>
                  </a:path>
                </a:pathLst>
              </a:custGeom>
              <a:solidFill>
                <a:srgbClr val="09420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9375" cy="265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401467" y="0"/>
              <a:ext cx="2858436" cy="1906358"/>
            </a:xfrm>
            <a:custGeom>
              <a:avLst/>
              <a:gdLst/>
              <a:ahLst/>
              <a:cxnLst/>
              <a:rect l="l" t="t" r="r" b="b"/>
              <a:pathLst>
                <a:path w="2858436" h="1906358">
                  <a:moveTo>
                    <a:pt x="0" y="0"/>
                  </a:moveTo>
                  <a:lnTo>
                    <a:pt x="2858436" y="0"/>
                  </a:lnTo>
                  <a:lnTo>
                    <a:pt x="2858436" y="1906358"/>
                  </a:lnTo>
                  <a:lnTo>
                    <a:pt x="0" y="190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260" b="-62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/>
          <p:cNvSpPr/>
          <p:nvPr/>
        </p:nvSpPr>
        <p:spPr>
          <a:xfrm rot="685007" flipH="1">
            <a:off x="-550518" y="7741634"/>
            <a:ext cx="3773505" cy="5090732"/>
          </a:xfrm>
          <a:custGeom>
            <a:avLst/>
            <a:gdLst/>
            <a:ahLst/>
            <a:cxnLst/>
            <a:rect l="l" t="t" r="r" b="b"/>
            <a:pathLst>
              <a:path w="3773505" h="5090732">
                <a:moveTo>
                  <a:pt x="3773506" y="0"/>
                </a:moveTo>
                <a:lnTo>
                  <a:pt x="0" y="0"/>
                </a:lnTo>
                <a:lnTo>
                  <a:pt x="0" y="5090732"/>
                </a:lnTo>
                <a:lnTo>
                  <a:pt x="3773506" y="5090732"/>
                </a:lnTo>
                <a:lnTo>
                  <a:pt x="3773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flipH="1">
            <a:off x="8372084" y="-692463"/>
            <a:ext cx="2601581" cy="1453633"/>
          </a:xfrm>
          <a:custGeom>
            <a:avLst/>
            <a:gdLst/>
            <a:ahLst/>
            <a:cxnLst/>
            <a:rect l="l" t="t" r="r" b="b"/>
            <a:pathLst>
              <a:path w="2601581" h="1453633">
                <a:moveTo>
                  <a:pt x="2601581" y="0"/>
                </a:moveTo>
                <a:lnTo>
                  <a:pt x="0" y="0"/>
                </a:lnTo>
                <a:lnTo>
                  <a:pt x="0" y="1453633"/>
                </a:lnTo>
                <a:lnTo>
                  <a:pt x="2601581" y="1453633"/>
                </a:lnTo>
                <a:lnTo>
                  <a:pt x="26015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839789" y="1275227"/>
            <a:ext cx="1313365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NOSSA SOLUÇÃO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4749" y="665920"/>
            <a:ext cx="971485" cy="82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4803">
                <a:solidFill>
                  <a:srgbClr val="FFFFFF"/>
                </a:solidFill>
                <a:latin typeface="Hind Guntur Bold"/>
              </a:rPr>
              <a:t>07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784017" y="3824082"/>
            <a:ext cx="5475283" cy="5434218"/>
          </a:xfrm>
          <a:custGeom>
            <a:avLst/>
            <a:gdLst/>
            <a:ahLst/>
            <a:cxnLst/>
            <a:rect l="l" t="t" r="r" b="b"/>
            <a:pathLst>
              <a:path w="5475283" h="5434218">
                <a:moveTo>
                  <a:pt x="0" y="0"/>
                </a:moveTo>
                <a:lnTo>
                  <a:pt x="5475283" y="0"/>
                </a:lnTo>
                <a:lnTo>
                  <a:pt x="5475283" y="5434218"/>
                </a:lnTo>
                <a:lnTo>
                  <a:pt x="0" y="5434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2127318" y="3115234"/>
            <a:ext cx="9248264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pt-BR" sz="3000">
                <a:solidFill>
                  <a:srgbClr val="FFFFFF"/>
                </a:solidFill>
                <a:latin typeface="Poppins"/>
              </a:rPr>
              <a:t>Implementação de sensores de temperatura e umidade para um monitoramento contínuo dentro dos silos.</a:t>
            </a:r>
          </a:p>
          <a:p>
            <a:pPr>
              <a:lnSpc>
                <a:spcPts val="4200"/>
              </a:lnSpc>
            </a:pPr>
            <a:endParaRPr lang="pt-BR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pt-BR" sz="3000">
                <a:solidFill>
                  <a:srgbClr val="FFFFFF"/>
                </a:solidFill>
                <a:latin typeface="Poppins"/>
              </a:rPr>
              <a:t>A utilização da tecnologia de sensores proporciona uma prevenção eficaz de perdas e deterioração dos grãos.</a:t>
            </a:r>
          </a:p>
          <a:p>
            <a:pPr>
              <a:lnSpc>
                <a:spcPts val="4200"/>
              </a:lnSpc>
            </a:pPr>
            <a:endParaRPr lang="pt-BR" sz="3000">
              <a:solidFill>
                <a:srgbClr val="FFFFFF"/>
              </a:solidFill>
              <a:latin typeface="Poppi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pt-BR" sz="3000">
                <a:solidFill>
                  <a:srgbClr val="FFFFFF"/>
                </a:solidFill>
                <a:latin typeface="Poppins"/>
              </a:rPr>
              <a:t>Baixo custo benefício.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844186-265b-4793-912a-671da4ac73b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269BF505ACD4B84A4678488096051" ma:contentTypeVersion="8" ma:contentTypeDescription="Create a new document." ma:contentTypeScope="" ma:versionID="e829d3888ceef9895c8ec3b80e1cf1ef">
  <xsd:schema xmlns:xsd="http://www.w3.org/2001/XMLSchema" xmlns:xs="http://www.w3.org/2001/XMLSchema" xmlns:p="http://schemas.microsoft.com/office/2006/metadata/properties" xmlns:ns3="32844186-265b-4793-912a-671da4ac73b2" xmlns:ns4="97232348-304c-4ff8-affc-b0d6bfd913f5" targetNamespace="http://schemas.microsoft.com/office/2006/metadata/properties" ma:root="true" ma:fieldsID="78ff89129c03ccb7fafa9ddd77ae5d92" ns3:_="" ns4:_="">
    <xsd:import namespace="32844186-265b-4793-912a-671da4ac73b2"/>
    <xsd:import namespace="97232348-304c-4ff8-affc-b0d6bfd913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44186-265b-4793-912a-671da4ac7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32348-304c-4ff8-affc-b0d6bfd91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5FD43D-B561-4A18-9F4C-F686A5257C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CCE0C8-7533-4131-9048-88A8D9A1D6EF}">
  <ds:schemaRefs>
    <ds:schemaRef ds:uri="97232348-304c-4ff8-affc-b0d6bfd913f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32844186-265b-4793-912a-671da4ac73b2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A3D639D-19B2-49DD-B931-ABDC501423A2}">
  <ds:schemaRefs>
    <ds:schemaRef ds:uri="32844186-265b-4793-912a-671da4ac73b2"/>
    <ds:schemaRef ds:uri="97232348-304c-4ff8-affc-b0d6bfd913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Personalizar</PresentationFormat>
  <Paragraphs>131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4" baseType="lpstr">
      <vt:lpstr>Maven Pro Medium</vt:lpstr>
      <vt:lpstr>Poppins Bold</vt:lpstr>
      <vt:lpstr>Arial</vt:lpstr>
      <vt:lpstr>Maven Pro</vt:lpstr>
      <vt:lpstr>Maven Pro Bold</vt:lpstr>
      <vt:lpstr>Hind Guntur Bold</vt:lpstr>
      <vt:lpstr>Calibri</vt:lpstr>
      <vt:lpstr>Aileron Bold</vt:lpstr>
      <vt:lpstr>Poppins</vt:lpstr>
      <vt:lpstr>Aptos</vt:lpstr>
      <vt:lpstr>Manrope</vt:lpstr>
      <vt:lpstr>Poppins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</dc:title>
  <cp:lastModifiedBy>BIANCA ALVES PINHEIRO .</cp:lastModifiedBy>
  <cp:revision>1</cp:revision>
  <dcterms:created xsi:type="dcterms:W3CDTF">2006-08-16T00:00:00Z</dcterms:created>
  <dcterms:modified xsi:type="dcterms:W3CDTF">2024-05-02T12:49:49Z</dcterms:modified>
  <dc:identifier>DAF-Fl62ZqY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0x01010080A269BF505ACD4B84A4678488096051</vt:lpwstr>
  </property>
</Properties>
</file>